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257" r:id="rId3"/>
    <p:sldId id="258" r:id="rId4"/>
    <p:sldId id="259" r:id="rId5"/>
    <p:sldId id="305"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4" r:id="rId31"/>
    <p:sldId id="286" r:id="rId32"/>
    <p:sldId id="287" r:id="rId33"/>
    <p:sldId id="288" r:id="rId34"/>
    <p:sldId id="289" r:id="rId35"/>
    <p:sldId id="290" r:id="rId36"/>
    <p:sldId id="291" r:id="rId37"/>
    <p:sldId id="292" r:id="rId38"/>
    <p:sldId id="293" r:id="rId39"/>
    <p:sldId id="296" r:id="rId40"/>
    <p:sldId id="295" r:id="rId41"/>
    <p:sldId id="298" r:id="rId42"/>
    <p:sldId id="297" r:id="rId43"/>
    <p:sldId id="299" r:id="rId44"/>
    <p:sldId id="300" r:id="rId45"/>
    <p:sldId id="308" r:id="rId46"/>
    <p:sldId id="301" r:id="rId47"/>
    <p:sldId id="302" r:id="rId48"/>
    <p:sldId id="303" r:id="rId49"/>
    <p:sldId id="304" r:id="rId50"/>
    <p:sldId id="309" r:id="rId51"/>
    <p:sldId id="31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70" autoAdjust="0"/>
  </p:normalViewPr>
  <p:slideViewPr>
    <p:cSldViewPr snapToGrid="0" snapToObjects="1">
      <p:cViewPr varScale="1">
        <p:scale>
          <a:sx n="92" d="100"/>
          <a:sy n="92" d="100"/>
        </p:scale>
        <p:origin x="-217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F9E181-0C67-445A-B55F-7B8BC3E53217}" type="datetimeFigureOut">
              <a:rPr lang="en-US" smtClean="0"/>
              <a:pPr/>
              <a:t>3/17/2013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0D619B-2F9D-43CE-9EC6-34113364391A}" type="slidenum">
              <a:rPr lang="en-US" smtClean="0"/>
              <a:pPr/>
              <a:t>‹#›</a:t>
            </a:fld>
            <a:endParaRPr lang="en-US"/>
          </a:p>
        </p:txBody>
      </p:sp>
    </p:spTree>
    <p:extLst>
      <p:ext uri="{BB962C8B-B14F-4D97-AF65-F5344CB8AC3E}">
        <p14:creationId xmlns:p14="http://schemas.microsoft.com/office/powerpoint/2010/main" val="19210330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Welcome.</a:t>
            </a:r>
            <a:r>
              <a:rPr lang="en-US" baseline="0" dirty="0" smtClean="0"/>
              <a:t> </a:t>
            </a:r>
            <a:r>
              <a:rPr lang="en-US" sz="1200" kern="1200" dirty="0" smtClean="0">
                <a:solidFill>
                  <a:schemeClr val="tx1"/>
                </a:solidFill>
                <a:latin typeface="+mn-lt"/>
                <a:ea typeface="+mn-ea"/>
                <a:cs typeface="+mn-cs"/>
              </a:rPr>
              <a:t>Family Supportive Supervisor Training (FSST) addresses how supervisors and managers can help workers ease the stress of work and family (</a:t>
            </a:r>
            <a:r>
              <a:rPr lang="en-US" sz="1200" kern="1200" dirty="0" err="1" smtClean="0">
                <a:solidFill>
                  <a:schemeClr val="tx1"/>
                </a:solidFill>
                <a:latin typeface="+mn-lt"/>
                <a:ea typeface="+mn-ea"/>
                <a:cs typeface="+mn-cs"/>
              </a:rPr>
              <a:t>nonwork</a:t>
            </a:r>
            <a:r>
              <a:rPr lang="en-US" sz="1200" kern="1200" dirty="0" smtClean="0">
                <a:solidFill>
                  <a:schemeClr val="tx1"/>
                </a:solidFill>
                <a:latin typeface="+mn-lt"/>
                <a:ea typeface="+mn-ea"/>
                <a:cs typeface="+mn-cs"/>
              </a:rPr>
              <a:t> life). Supervisors are the </a:t>
            </a:r>
            <a:r>
              <a:rPr lang="en-US" sz="1200" i="1" kern="1200" dirty="0" smtClean="0">
                <a:solidFill>
                  <a:schemeClr val="tx1"/>
                </a:solidFill>
                <a:latin typeface="+mn-lt"/>
                <a:ea typeface="+mn-ea"/>
                <a:cs typeface="+mn-cs"/>
              </a:rPr>
              <a:t>key</a:t>
            </a:r>
            <a:r>
              <a:rPr lang="en-US" sz="1200" kern="1200" dirty="0" smtClean="0">
                <a:solidFill>
                  <a:schemeClr val="tx1"/>
                </a:solidFill>
                <a:latin typeface="+mn-lt"/>
                <a:ea typeface="+mn-ea"/>
                <a:cs typeface="+mn-cs"/>
              </a:rPr>
              <a:t> to increasing worker engagement on the job, improving worker well-being and reducing workplace injury. This training program requires supervisors to focus on specific, repeated behaviors which will be described in this presentation.</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Some families are nontraditional.  These “families” can serve the same function as</a:t>
            </a:r>
          </a:p>
          <a:p>
            <a:r>
              <a:rPr lang="en-US" sz="1200" kern="1200" dirty="0" smtClean="0">
                <a:solidFill>
                  <a:schemeClr val="tx1"/>
                </a:solidFill>
                <a:latin typeface="+mn-lt"/>
                <a:ea typeface="+mn-ea"/>
                <a:cs typeface="+mn-cs"/>
              </a:rPr>
              <a:t>traditional families and can be just as important to a person as a parent or child.</a:t>
            </a:r>
          </a:p>
          <a:p>
            <a:r>
              <a:rPr lang="en-US" sz="1200" kern="1200" dirty="0" smtClean="0">
                <a:solidFill>
                  <a:schemeClr val="tx1"/>
                </a:solidFill>
                <a:latin typeface="+mn-lt"/>
                <a:ea typeface="+mn-ea"/>
                <a:cs typeface="+mn-cs"/>
              </a:rPr>
              <a:t>Some examples are: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Friends</a:t>
            </a:r>
          </a:p>
          <a:p>
            <a:r>
              <a:rPr lang="en-US" sz="1200" kern="1200" dirty="0" smtClean="0">
                <a:solidFill>
                  <a:schemeClr val="tx1"/>
                </a:solidFill>
                <a:latin typeface="+mn-lt"/>
                <a:ea typeface="+mn-ea"/>
                <a:cs typeface="+mn-cs"/>
              </a:rPr>
              <a:t>	•	Volunteer groups</a:t>
            </a:r>
          </a:p>
          <a:p>
            <a:r>
              <a:rPr lang="en-US" sz="1200" kern="1200" dirty="0" smtClean="0">
                <a:solidFill>
                  <a:schemeClr val="tx1"/>
                </a:solidFill>
                <a:latin typeface="+mn-lt"/>
                <a:ea typeface="+mn-ea"/>
                <a:cs typeface="+mn-cs"/>
              </a:rPr>
              <a:t>	•	Co-workers</a:t>
            </a:r>
          </a:p>
          <a:p>
            <a:r>
              <a:rPr lang="en-US" sz="1200" kern="1200" dirty="0" smtClean="0">
                <a:solidFill>
                  <a:schemeClr val="tx1"/>
                </a:solidFill>
                <a:latin typeface="+mn-lt"/>
                <a:ea typeface="+mn-ea"/>
                <a:cs typeface="+mn-cs"/>
              </a:rPr>
              <a:t>	•	Neighbors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It’s important to recognize that nontraditional families are just as important to some</a:t>
            </a:r>
          </a:p>
          <a:p>
            <a:r>
              <a:rPr lang="en-US" sz="1200" kern="1200" dirty="0" smtClean="0">
                <a:solidFill>
                  <a:schemeClr val="tx1"/>
                </a:solidFill>
                <a:latin typeface="+mn-lt"/>
                <a:ea typeface="+mn-ea"/>
                <a:cs typeface="+mn-cs"/>
              </a:rPr>
              <a:t>people as are the more traditional families.</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indent="0">
              <a:spcAft>
                <a:spcPts val="600"/>
              </a:spcAft>
              <a:buNone/>
            </a:pPr>
            <a:r>
              <a:rPr lang="en-US" dirty="0" smtClean="0"/>
              <a:t>Employers have shown growing recognition of the need to support </a:t>
            </a:r>
            <a:r>
              <a:rPr lang="en-US" dirty="0" smtClean="0">
                <a:solidFill>
                  <a:schemeClr val="accent3"/>
                </a:solidFill>
              </a:rPr>
              <a:t>not only those with visible family needs </a:t>
            </a:r>
            <a:r>
              <a:rPr lang="en-US" dirty="0" smtClean="0"/>
              <a:t>(e.g., child care), but all employees at many life stages who may experience </a:t>
            </a:r>
            <a:r>
              <a:rPr lang="en-US" dirty="0" smtClean="0">
                <a:solidFill>
                  <a:srgbClr val="5E8A26"/>
                </a:solidFill>
              </a:rPr>
              <a:t>work-life stresses regardless of family status</a:t>
            </a:r>
            <a:r>
              <a:rPr lang="en-US" dirty="0" smtClean="0"/>
              <a:t>.</a:t>
            </a:r>
          </a:p>
          <a:p>
            <a:pPr marL="0" lvl="1" indent="0">
              <a:spcAft>
                <a:spcPts val="600"/>
              </a:spcAft>
              <a:buNone/>
            </a:pPr>
            <a:endParaRPr lang="en-US" dirty="0" smtClean="0"/>
          </a:p>
          <a:p>
            <a:pPr marL="0" lvl="1" indent="0">
              <a:spcAft>
                <a:spcPts val="600"/>
              </a:spcAft>
              <a:buNone/>
            </a:pPr>
            <a:r>
              <a:rPr lang="en-US" dirty="0" smtClean="0"/>
              <a:t>There has been broadening of policies and practices to support participation in additional life roles such as: </a:t>
            </a:r>
          </a:p>
          <a:p>
            <a:pPr marL="0" lvl="1" indent="0">
              <a:spcAft>
                <a:spcPts val="600"/>
              </a:spcAft>
              <a:buFont typeface="Arial"/>
              <a:buChar char="•"/>
            </a:pPr>
            <a:r>
              <a:rPr lang="en-US" dirty="0" smtClean="0"/>
              <a:t>community</a:t>
            </a:r>
          </a:p>
          <a:p>
            <a:pPr marL="0" lvl="1" indent="0">
              <a:spcAft>
                <a:spcPts val="600"/>
              </a:spcAft>
              <a:buFont typeface="Arial"/>
              <a:buChar char="•"/>
            </a:pPr>
            <a:r>
              <a:rPr lang="en-US" dirty="0" smtClean="0"/>
              <a:t>elder care</a:t>
            </a:r>
          </a:p>
          <a:p>
            <a:pPr marL="0" lvl="1" indent="0">
              <a:spcAft>
                <a:spcPts val="600"/>
              </a:spcAft>
              <a:buFont typeface="Arial"/>
              <a:buChar char="•"/>
            </a:pPr>
            <a:r>
              <a:rPr lang="en-US" dirty="0" smtClean="0"/>
              <a:t> teen supervision</a:t>
            </a:r>
          </a:p>
          <a:p>
            <a:pPr marL="0" lvl="1" indent="0">
              <a:spcAft>
                <a:spcPts val="600"/>
              </a:spcAft>
              <a:buFont typeface="Arial"/>
              <a:buChar char="•"/>
            </a:pPr>
            <a:r>
              <a:rPr lang="en-US" dirty="0" smtClean="0"/>
              <a:t>personal health care</a:t>
            </a:r>
          </a:p>
          <a:p>
            <a:pPr marL="0" lvl="1" indent="0">
              <a:spcAft>
                <a:spcPts val="600"/>
              </a:spcAft>
              <a:buFont typeface="Arial"/>
              <a:buChar char="•"/>
            </a:pPr>
            <a:r>
              <a:rPr lang="en-US" dirty="0" smtClean="0"/>
              <a:t>personal values (e.g. political, religious)</a:t>
            </a:r>
          </a:p>
          <a:p>
            <a:pPr marL="0" lvl="1" indent="0">
              <a:spcAft>
                <a:spcPts val="600"/>
              </a:spcAft>
              <a:buFont typeface="Arial"/>
              <a:buChar char="•"/>
            </a:pPr>
            <a:r>
              <a:rPr lang="en-US" dirty="0" smtClean="0"/>
              <a:t>military service</a:t>
            </a:r>
          </a:p>
          <a:p>
            <a:pPr marL="0" lvl="1" indent="0">
              <a:spcAft>
                <a:spcPts val="600"/>
              </a:spcAft>
              <a:buFont typeface="Arial"/>
              <a:buChar char="•"/>
            </a:pPr>
            <a:r>
              <a:rPr lang="en-US" dirty="0" smtClean="0"/>
              <a:t>domestic chores</a:t>
            </a:r>
          </a:p>
          <a:p>
            <a:pPr marL="0" lvl="1" indent="0">
              <a:spcAft>
                <a:spcPts val="600"/>
              </a:spcAft>
              <a:buFont typeface="Arial"/>
              <a:buChar char="•"/>
            </a:pPr>
            <a:r>
              <a:rPr lang="en-US" dirty="0" smtClean="0"/>
              <a:t>exercise</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company that doesn’t support work-family balance can cause substantial costs to the employee and his or her family:</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Our own research has documented decreases in both employee mental and physical health as result of decreased support for work and family and the corresponding increased work-family conflict.</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Employees also report higher levels of stress and strain and lower levels of organizational commitment, job satisfaction, engagement and safety as a result of high levels of work-family stress.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Employees report higher levels of turnover intentions and lower performance as result of work-family stress.</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r>
              <a:rPr lang="en-US" dirty="0" smtClean="0"/>
              <a:t>Our research demonstrates that when supervisors are trained to engage in family supportive supervisor behaviors, employees report </a:t>
            </a:r>
            <a:r>
              <a:rPr lang="en-US" dirty="0" smtClean="0">
                <a:solidFill>
                  <a:srgbClr val="5E8A26"/>
                </a:solidFill>
              </a:rPr>
              <a:t>high levels of physical health</a:t>
            </a:r>
            <a:r>
              <a:rPr lang="en-US" dirty="0" smtClean="0"/>
              <a:t> and </a:t>
            </a:r>
            <a:r>
              <a:rPr lang="en-US" dirty="0" smtClean="0">
                <a:solidFill>
                  <a:srgbClr val="5E8A26"/>
                </a:solidFill>
              </a:rPr>
              <a:t>job satisfaction </a:t>
            </a:r>
            <a:r>
              <a:rPr lang="en-US" dirty="0" smtClean="0"/>
              <a:t>and </a:t>
            </a:r>
            <a:r>
              <a:rPr lang="en-US" dirty="0" smtClean="0">
                <a:solidFill>
                  <a:srgbClr val="5E8A26"/>
                </a:solidFill>
              </a:rPr>
              <a:t>lower levels of turnover intentions. </a:t>
            </a:r>
          </a:p>
          <a:p>
            <a:pPr marL="400050" lvl="1" indent="0"/>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Children of employees are affected</a:t>
            </a:r>
          </a:p>
          <a:p>
            <a:pPr lvl="1">
              <a:buFont typeface="Arial"/>
              <a:buChar char="•"/>
            </a:pPr>
            <a:r>
              <a:rPr lang="en-US" sz="2200" dirty="0" smtClean="0"/>
              <a:t>Education of children suffers when parents cannot meet with teachers, oversee homework, and attend school events.</a:t>
            </a:r>
          </a:p>
          <a:p>
            <a:pPr lvl="1">
              <a:buFont typeface="Arial"/>
              <a:buChar char="•"/>
            </a:pPr>
            <a:endParaRPr lang="en-US" sz="2200" dirty="0" smtClean="0"/>
          </a:p>
          <a:p>
            <a:pPr lvl="1">
              <a:buFont typeface="Arial"/>
              <a:buChar char="•"/>
            </a:pPr>
            <a:r>
              <a:rPr lang="en-US" sz="2200" dirty="0" smtClean="0"/>
              <a:t>Health of children suffers when kids cannot be cared for at home or treated except at the emergency room after hours. </a:t>
            </a:r>
          </a:p>
          <a:p>
            <a:pPr lvl="1">
              <a:buFont typeface="Arial"/>
              <a:buChar char="•"/>
            </a:pPr>
            <a:endParaRPr lang="en-US" sz="2200" dirty="0" smtClean="0"/>
          </a:p>
          <a:p>
            <a:pPr lvl="1">
              <a:buFont typeface="Arial"/>
              <a:buChar char="•"/>
            </a:pPr>
            <a:r>
              <a:rPr lang="en-US" sz="2200" dirty="0" smtClean="0"/>
              <a:t>In one survey, more than 40% of parents reported that their working conditions affected their children’s health—from a child missing a needed doctor’s appointment to a child failing to receive adequate early care, causing an illness or condition to worsen.</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Finding adequate child care is a problem.</a:t>
            </a:r>
          </a:p>
          <a:p>
            <a:pPr>
              <a:spcAft>
                <a:spcPts val="600"/>
              </a:spcAft>
              <a:buFont typeface="Arial"/>
              <a:buChar char="•"/>
            </a:pPr>
            <a:r>
              <a:rPr lang="en-US" dirty="0" smtClean="0"/>
              <a:t>According to the National Institute for Child Health and Human Development, 60%t of childcare in the U.S. is of “poor or mediocre” quality (Williams, 2006). Many childcare arrangements are informal and break down often.</a:t>
            </a:r>
          </a:p>
          <a:p>
            <a:pPr>
              <a:spcAft>
                <a:spcPts val="600"/>
              </a:spcAft>
              <a:buFont typeface="Arial"/>
              <a:buChar char="•"/>
            </a:pPr>
            <a:r>
              <a:rPr lang="en-US" dirty="0" smtClean="0"/>
              <a:t> Lack of flexibility in parents’ schedules leads many children from working families to become latchkey kids who are home alone after school with no adult or parent present.</a:t>
            </a:r>
            <a:endParaRPr lang="en-US" sz="2000" dirty="0" smtClean="0"/>
          </a:p>
          <a:p>
            <a:pPr lvl="1"/>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r>
              <a:rPr lang="en-US" dirty="0" smtClean="0"/>
              <a:t>What are the costs to the organization to when employees are experiencing high levels of work-family stress? </a:t>
            </a:r>
          </a:p>
          <a:p>
            <a:pPr lvl="1">
              <a:buFont typeface="Arial"/>
              <a:buChar char="•"/>
            </a:pPr>
            <a:r>
              <a:rPr lang="en-US" dirty="0" smtClean="0"/>
              <a:t>Time lost — to additional phone calls, and time off when an employee deals with crises</a:t>
            </a:r>
            <a:endParaRPr lang="en-US" sz="2000" dirty="0" smtClean="0"/>
          </a:p>
          <a:p>
            <a:pPr lvl="1">
              <a:buFont typeface="Arial"/>
              <a:buChar char="•"/>
            </a:pPr>
            <a:r>
              <a:rPr lang="en-US" dirty="0" smtClean="0"/>
              <a:t>Family safety suffers when changing work shifts leave children without consistent adult supervision.  </a:t>
            </a:r>
            <a:endParaRPr lang="en-US" sz="2000" dirty="0" smtClean="0"/>
          </a:p>
          <a:p>
            <a:pPr lvl="1">
              <a:buFont typeface="Arial"/>
              <a:buChar char="•"/>
            </a:pPr>
            <a:r>
              <a:rPr lang="en-US" dirty="0" smtClean="0"/>
              <a:t>Workplace safety is compromised when work-family conflict is high</a:t>
            </a:r>
            <a:r>
              <a:rPr lang="en-US" baseline="0" dirty="0" smtClean="0"/>
              <a:t> (Cullen and Hammer, 2007)</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r>
              <a:rPr lang="en-US" dirty="0" smtClean="0"/>
              <a:t>Higher levels of stress and work-family conflict for employees also cause: </a:t>
            </a:r>
          </a:p>
          <a:p>
            <a:pPr lvl="1">
              <a:buFont typeface="Arial"/>
              <a:buChar char="•"/>
            </a:pPr>
            <a:r>
              <a:rPr lang="en-US" dirty="0" smtClean="0"/>
              <a:t>Lower levels of performance, lower levels of job satisfaction, lower levels of commitment to the organization, more on-the-job accidents and lower levels of general health and well-being.</a:t>
            </a:r>
            <a:endParaRPr lang="en-US" sz="2000" dirty="0" smtClean="0"/>
          </a:p>
          <a:p>
            <a:pPr lvl="1">
              <a:buFont typeface="Arial"/>
              <a:buChar char="•"/>
            </a:pPr>
            <a:r>
              <a:rPr lang="en-US" dirty="0" smtClean="0"/>
              <a:t>Higher levels of absence, increased turnover of workers, and higher levels of burnout among workers.</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r>
              <a:rPr lang="en-US" dirty="0" smtClean="0"/>
              <a:t>Thus, work-family stress is related to increased costs to the employer in the form of potential increased </a:t>
            </a:r>
            <a:r>
              <a:rPr lang="en-US" dirty="0" smtClean="0">
                <a:solidFill>
                  <a:srgbClr val="5E8A26"/>
                </a:solidFill>
              </a:rPr>
              <a:t>health care costs</a:t>
            </a:r>
            <a:r>
              <a:rPr lang="en-US" dirty="0" smtClean="0"/>
              <a:t>, decr</a:t>
            </a:r>
            <a:r>
              <a:rPr lang="en-US" dirty="0" smtClean="0">
                <a:solidFill>
                  <a:srgbClr val="5E8A26"/>
                </a:solidFill>
              </a:rPr>
              <a:t>eased productivity</a:t>
            </a:r>
            <a:r>
              <a:rPr lang="en-US" dirty="0" smtClean="0"/>
              <a:t>, and </a:t>
            </a:r>
            <a:r>
              <a:rPr lang="en-US" dirty="0" smtClean="0">
                <a:solidFill>
                  <a:srgbClr val="5E8A26"/>
                </a:solidFill>
              </a:rPr>
              <a:t>increased turnover</a:t>
            </a:r>
            <a:r>
              <a:rPr lang="en-US" dirty="0" smtClean="0"/>
              <a:t> of employees. </a:t>
            </a:r>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Flexibility and Support Are Key</a:t>
            </a:r>
          </a:p>
          <a:p>
            <a:endParaRPr lang="en-US" dirty="0" smtClean="0"/>
          </a:p>
          <a:p>
            <a:r>
              <a:rPr lang="en-US" sz="2800" dirty="0" smtClean="0">
                <a:solidFill>
                  <a:schemeClr val="tx1"/>
                </a:solidFill>
              </a:rPr>
              <a:t>Why do we need flexibility in the workplace?</a:t>
            </a:r>
          </a:p>
          <a:p>
            <a:pPr lvl="1">
              <a:buFont typeface="Arial"/>
              <a:buChar char="•"/>
            </a:pPr>
            <a:r>
              <a:rPr lang="en-US" dirty="0" smtClean="0"/>
              <a:t> People inherently need to have control over their lives. </a:t>
            </a:r>
          </a:p>
          <a:p>
            <a:pPr lvl="1">
              <a:buFont typeface="Arial"/>
              <a:buChar char="•"/>
            </a:pPr>
            <a:r>
              <a:rPr lang="en-US" dirty="0" smtClean="0"/>
              <a:t>The more input employees are given into scheduling their work hours and how to do their jobs, the better they will feel about their work and about their supervisor and the company as a whole. </a:t>
            </a:r>
          </a:p>
          <a:p>
            <a:pPr lvl="1">
              <a:buFont typeface="Arial"/>
              <a:buChar char="•"/>
            </a:pPr>
            <a:r>
              <a:rPr lang="en-US" dirty="0" smtClean="0"/>
              <a:t> Increased flexibility and perceived control is related to decreased work-family stress, and improved health of employees. </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goal of this training is to identify behaviors and practices Supervisors and Managers can use to help Employees manage their work and non-work demands more effectively, and to motivate supervisors to adopt those practices.</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training is designed to:</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	Describe the benefits of providing support to help employees</a:t>
            </a:r>
          </a:p>
          <a:p>
            <a:r>
              <a:rPr lang="en-US" sz="1200" kern="1200" dirty="0" smtClean="0">
                <a:solidFill>
                  <a:schemeClr val="tx1"/>
                </a:solidFill>
                <a:latin typeface="+mn-lt"/>
                <a:ea typeface="+mn-ea"/>
                <a:cs typeface="+mn-cs"/>
              </a:rPr>
              <a:t>		combine their work with their non-work/family lives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Feed back information on the work-life surveys that</a:t>
            </a:r>
          </a:p>
          <a:p>
            <a:r>
              <a:rPr lang="en-US" sz="1200" kern="1200" dirty="0" smtClean="0">
                <a:solidFill>
                  <a:schemeClr val="tx1"/>
                </a:solidFill>
                <a:latin typeface="+mn-lt"/>
                <a:ea typeface="+mn-ea"/>
                <a:cs typeface="+mn-cs"/>
              </a:rPr>
              <a:t>		were completed in your company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Offer approaches to implementation i.e.,  actions based on the results of the</a:t>
            </a:r>
          </a:p>
          <a:p>
            <a:r>
              <a:rPr lang="en-US" sz="1200" kern="1200" dirty="0" smtClean="0">
                <a:solidFill>
                  <a:schemeClr val="tx1"/>
                </a:solidFill>
                <a:latin typeface="+mn-lt"/>
                <a:ea typeface="+mn-ea"/>
                <a:cs typeface="+mn-cs"/>
              </a:rPr>
              <a:t>		surveys, interviews, and focus groups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Helping your employees manage work and non-work demands is important for</a:t>
            </a:r>
          </a:p>
          <a:p>
            <a:r>
              <a:rPr lang="en-US" sz="1200" kern="1200" dirty="0" smtClean="0">
                <a:solidFill>
                  <a:schemeClr val="tx1"/>
                </a:solidFill>
                <a:latin typeface="+mn-lt"/>
                <a:ea typeface="+mn-ea"/>
                <a:cs typeface="+mn-cs"/>
              </a:rPr>
              <a:t>both individual well-being and performance, as well as for performance of the</a:t>
            </a:r>
          </a:p>
          <a:p>
            <a:r>
              <a:rPr lang="en-US" sz="1200" kern="1200" dirty="0" smtClean="0">
                <a:solidFill>
                  <a:schemeClr val="tx1"/>
                </a:solidFill>
                <a:latin typeface="+mn-lt"/>
                <a:ea typeface="+mn-ea"/>
                <a:cs typeface="+mn-cs"/>
              </a:rPr>
              <a:t>organization.</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Supervisors can help</a:t>
            </a:r>
          </a:p>
          <a:p>
            <a:pPr lvl="1">
              <a:buFont typeface="Arial"/>
              <a:buChar char="•"/>
            </a:pPr>
            <a:r>
              <a:rPr lang="en-US" dirty="0" smtClean="0"/>
              <a:t>Research on work-family stress has shown that supervisors who directly interact with employees have some ability to increase or reduce the work-family stress experienced by those workers. </a:t>
            </a:r>
          </a:p>
          <a:p>
            <a:pPr lvl="1">
              <a:buFont typeface="Arial"/>
              <a:buChar char="•"/>
            </a:pPr>
            <a:r>
              <a:rPr lang="en-US" dirty="0" smtClean="0"/>
              <a:t>We see </a:t>
            </a:r>
            <a:r>
              <a:rPr lang="en-US" b="1" dirty="0" smtClean="0">
                <a:solidFill>
                  <a:srgbClr val="5E8A26"/>
                </a:solidFill>
              </a:rPr>
              <a:t>supervisors </a:t>
            </a:r>
            <a:r>
              <a:rPr lang="en-US" dirty="0" smtClean="0"/>
              <a:t>as the </a:t>
            </a:r>
            <a:r>
              <a:rPr lang="en-US" b="1" dirty="0" smtClean="0">
                <a:solidFill>
                  <a:schemeClr val="accent3"/>
                </a:solidFill>
              </a:rPr>
              <a:t>linking pins</a:t>
            </a:r>
            <a:r>
              <a:rPr lang="en-US" dirty="0" smtClean="0">
                <a:solidFill>
                  <a:schemeClr val="accent3"/>
                </a:solidFill>
              </a:rPr>
              <a:t> </a:t>
            </a:r>
            <a:r>
              <a:rPr lang="en-US" dirty="0" smtClean="0"/>
              <a:t>in work-life support. </a:t>
            </a:r>
          </a:p>
          <a:p>
            <a:pPr marL="685800" lvl="1">
              <a:spcAft>
                <a:spcPts val="600"/>
              </a:spcAft>
              <a:buFont typeface="Arial"/>
              <a:buChar char="•"/>
            </a:pPr>
            <a:endParaRPr lang="en-US" dirty="0" smtClean="0"/>
          </a:p>
          <a:p>
            <a:pPr marL="228600" lvl="0">
              <a:spcAft>
                <a:spcPts val="600"/>
              </a:spcAft>
              <a:buFont typeface="Arial"/>
              <a:buNone/>
            </a:pPr>
            <a:r>
              <a:rPr lang="en-US" dirty="0" smtClean="0"/>
              <a:t>This training is focused on </a:t>
            </a:r>
            <a:r>
              <a:rPr lang="en-US" b="1" dirty="0" smtClean="0">
                <a:solidFill>
                  <a:srgbClr val="5E8A26"/>
                </a:solidFill>
              </a:rPr>
              <a:t>what you can do</a:t>
            </a:r>
            <a:r>
              <a:rPr lang="en-US" dirty="0" smtClean="0"/>
              <a:t>, as a supervisor, to help workers better manage work and family.</a:t>
            </a:r>
          </a:p>
          <a:p>
            <a:pPr>
              <a:buFont typeface="Arial"/>
              <a:buChar char="•"/>
            </a:pPr>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we’ll look at the findings of the Work-Family</a:t>
            </a:r>
            <a:r>
              <a:rPr lang="en-US" baseline="0" dirty="0" smtClean="0"/>
              <a:t> Survey</a:t>
            </a:r>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Aft>
                <a:spcPts val="600"/>
              </a:spcAft>
            </a:pPr>
            <a:r>
              <a:rPr lang="en-US" dirty="0" smtClean="0"/>
              <a:t>There are two general categories of support supervisors can employ to help employees deal with family issues:</a:t>
            </a:r>
          </a:p>
          <a:p>
            <a:pPr lvl="1">
              <a:buFont typeface="Arial"/>
              <a:buChar char="•"/>
            </a:pPr>
            <a:r>
              <a:rPr lang="en-US" dirty="0" smtClean="0"/>
              <a:t>Interpersonal/social or emotional support</a:t>
            </a:r>
          </a:p>
          <a:p>
            <a:pPr lvl="1">
              <a:buFont typeface="Arial"/>
              <a:buChar char="•"/>
            </a:pPr>
            <a:r>
              <a:rPr lang="en-US" dirty="0" smtClean="0"/>
              <a:t>Tangible or “structural” support to help employees access available policies, benefits or adjust schedules to reduce work family conflicts</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Aft>
                <a:spcPts val="600"/>
              </a:spcAft>
            </a:pPr>
            <a:r>
              <a:rPr lang="en-US" dirty="0" smtClean="0"/>
              <a:t>In our survey, we ask </a:t>
            </a:r>
            <a:r>
              <a:rPr lang="en-US" dirty="0" smtClean="0">
                <a:solidFill>
                  <a:srgbClr val="5E8A26"/>
                </a:solidFill>
              </a:rPr>
              <a:t>supervisors</a:t>
            </a:r>
            <a:r>
              <a:rPr lang="en-US" dirty="0" smtClean="0"/>
              <a:t> and </a:t>
            </a:r>
            <a:r>
              <a:rPr lang="en-US" dirty="0" smtClean="0">
                <a:solidFill>
                  <a:srgbClr val="5E8A26"/>
                </a:solidFill>
              </a:rPr>
              <a:t>employees</a:t>
            </a:r>
            <a:r>
              <a:rPr lang="en-US" dirty="0" smtClean="0"/>
              <a:t> to rate statements about Supervisors/Managers as:</a:t>
            </a:r>
          </a:p>
          <a:p>
            <a:pPr marL="0" indent="0"/>
            <a:r>
              <a:rPr lang="en-US" sz="1050" dirty="0" smtClean="0">
                <a:solidFill>
                  <a:schemeClr val="tx1"/>
                </a:solidFill>
              </a:rPr>
              <a:t>strongly disagree / disagree / neutral / agree / strongly agree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r>
              <a:rPr lang="en-US" dirty="0" smtClean="0"/>
              <a:t>The following statements about Supervisors/Managers for the main survey topics were rated:</a:t>
            </a:r>
          </a:p>
          <a:p>
            <a:pPr lvl="0">
              <a:buFont typeface="Arial"/>
              <a:buNone/>
            </a:pPr>
            <a:endParaRPr lang="en-US" dirty="0" smtClean="0"/>
          </a:p>
          <a:p>
            <a:pPr lvl="0">
              <a:buFont typeface="Arial"/>
              <a:buNone/>
            </a:pPr>
            <a:r>
              <a:rPr lang="en-US" dirty="0" smtClean="0"/>
              <a:t>Emotional or social support for the family:</a:t>
            </a:r>
          </a:p>
          <a:p>
            <a:pPr lvl="0"/>
            <a:r>
              <a:rPr lang="en-US" dirty="0" smtClean="0"/>
              <a:t>“I take the time to learn about my Employees' personal needs”</a:t>
            </a:r>
          </a:p>
          <a:p>
            <a:pPr lvl="1"/>
            <a:r>
              <a:rPr lang="en-US" dirty="0" smtClean="0"/>
              <a:t> </a:t>
            </a:r>
          </a:p>
          <a:p>
            <a:pPr lvl="0"/>
            <a:r>
              <a:rPr lang="en-US" dirty="0" smtClean="0"/>
              <a:t>Structural or tangible support with scheduling conflicts:</a:t>
            </a:r>
          </a:p>
          <a:p>
            <a:pPr lvl="0"/>
            <a:r>
              <a:rPr lang="en-US" dirty="0" smtClean="0"/>
              <a:t>“My Employees can rely on me to help them with scheduling conflicts if they need it”</a:t>
            </a:r>
          </a:p>
          <a:p>
            <a:pPr lvl="0"/>
            <a:endParaRPr lang="en-US" dirty="0" smtClean="0"/>
          </a:p>
          <a:p>
            <a:pPr lvl="0"/>
            <a:r>
              <a:rPr lang="en-US" dirty="0" smtClean="0"/>
              <a:t> Structural support can also refer to supervisor behaviors that clarify performance outcomes and the effective  organizing of  work processes</a:t>
            </a:r>
          </a:p>
          <a:p>
            <a:pPr lvl="1"/>
            <a:r>
              <a:rPr lang="en-US" dirty="0" smtClean="0"/>
              <a:t> </a:t>
            </a:r>
          </a:p>
          <a:p>
            <a:pPr lvl="0"/>
            <a:r>
              <a:rPr lang="en-US" dirty="0" smtClean="0"/>
              <a:t>Modeling Appropriate Behaviors: </a:t>
            </a:r>
          </a:p>
          <a:p>
            <a:pPr lvl="0"/>
            <a:r>
              <a:rPr lang="en-US" dirty="0" smtClean="0"/>
              <a:t>“I am a good role model for work and non-work balance to my Employees”</a:t>
            </a:r>
          </a:p>
          <a:p>
            <a:pPr lvl="1"/>
            <a:r>
              <a:rPr lang="en-US" dirty="0" smtClean="0"/>
              <a:t> </a:t>
            </a:r>
          </a:p>
          <a:p>
            <a:pPr lvl="0"/>
            <a:r>
              <a:rPr lang="en-US" dirty="0" smtClean="0"/>
              <a:t>Viewpoint that equally balances employees personal needs and those of the business: </a:t>
            </a:r>
          </a:p>
          <a:p>
            <a:pPr lvl="0"/>
            <a:r>
              <a:rPr lang="en-US" dirty="0" smtClean="0"/>
              <a:t>“I am able to find ways to work with Employees to meet both the needs of Employees and the business.”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r>
              <a:rPr lang="en-US" sz="3000" dirty="0" smtClean="0"/>
              <a:t>The results revealed that Supervisors/Managers and Employees have </a:t>
            </a:r>
            <a:r>
              <a:rPr lang="en-US" sz="3000" dirty="0" smtClean="0">
                <a:solidFill>
                  <a:schemeClr val="accent3"/>
                </a:solidFill>
              </a:rPr>
              <a:t>very different views </a:t>
            </a:r>
            <a:r>
              <a:rPr lang="en-US" sz="3000" dirty="0" smtClean="0"/>
              <a:t>of how supportive supervisors are.</a:t>
            </a:r>
          </a:p>
          <a:p>
            <a:pPr lvl="1">
              <a:buFont typeface="Arial"/>
              <a:buChar char="•"/>
            </a:pPr>
            <a:r>
              <a:rPr lang="en-US" dirty="0" smtClean="0">
                <a:solidFill>
                  <a:schemeClr val="tx1"/>
                </a:solidFill>
              </a:rPr>
              <a:t>Overall, supervisors see themselves as more supportive than employees do—there is a perceptual gap between what supervisors believe they are doing and how employees see them. </a:t>
            </a:r>
          </a:p>
          <a:p>
            <a:pPr lvl="1">
              <a:buFont typeface="Arial"/>
              <a:buChar char="•"/>
            </a:pPr>
            <a:r>
              <a:rPr lang="en-US" dirty="0" smtClean="0">
                <a:solidFill>
                  <a:schemeClr val="tx1"/>
                </a:solidFill>
              </a:rPr>
              <a:t>This training is designed to help supervisors recognize the gaps and increase supportive behaviors to close this gap.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A PLACEHOLDER FOR MANY SLIDES THAT DEPICT THE DISCREPANCY BETWEEN SUPERVISOR BELIEFS AROUND WORK-LIFE SUPPORT AND EMPLOYEE BELIEFS</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THEN GIVE SUMMARY SUCH AS THE FOLLOWING: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According to the employees’ responses on the survey, supervisors were less successful in:</a:t>
            </a:r>
          </a:p>
          <a:p>
            <a:r>
              <a:rPr lang="en-US" sz="1200" kern="1200" dirty="0" smtClean="0">
                <a:solidFill>
                  <a:schemeClr val="tx1"/>
                </a:solidFill>
                <a:latin typeface="+mn-lt"/>
                <a:ea typeface="+mn-ea"/>
                <a:cs typeface="+mn-cs"/>
              </a:rPr>
              <a:t>	•	providing tangible support such as accommodating all scheduling needs</a:t>
            </a:r>
          </a:p>
          <a:p>
            <a:r>
              <a:rPr lang="en-US" sz="1200" kern="1200" dirty="0" smtClean="0">
                <a:solidFill>
                  <a:schemeClr val="tx1"/>
                </a:solidFill>
                <a:latin typeface="+mn-lt"/>
                <a:ea typeface="+mn-ea"/>
                <a:cs typeface="+mn-cs"/>
              </a:rPr>
              <a:t>	•	providing a good model of work and non-work balance</a:t>
            </a:r>
          </a:p>
          <a:p>
            <a:r>
              <a:rPr lang="en-US" sz="1200" kern="1200" dirty="0" smtClean="0">
                <a:solidFill>
                  <a:schemeClr val="tx1"/>
                </a:solidFill>
                <a:latin typeface="+mn-lt"/>
                <a:ea typeface="+mn-ea"/>
                <a:cs typeface="+mn-cs"/>
              </a:rPr>
              <a:t>	•	conveying that they do want to help employees balance personal and business demands</a:t>
            </a:r>
          </a:p>
          <a:p>
            <a:r>
              <a:rPr lang="en-US" sz="1200" kern="1200" dirty="0" smtClean="0">
                <a:solidFill>
                  <a:schemeClr val="tx1"/>
                </a:solidFill>
                <a:latin typeface="+mn-lt"/>
                <a:ea typeface="+mn-ea"/>
                <a:cs typeface="+mn-cs"/>
              </a:rPr>
              <a:t>	•	showing respect for their employees</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latin typeface="+mn-lt"/>
                <a:ea typeface="+mn-ea"/>
                <a:cs typeface="+mn-cs"/>
              </a:rPr>
              <a:t>INSERT A SERIES OF CUSTOMIZED SLIDES BASED ON COMPANY POLICIES</a:t>
            </a:r>
          </a:p>
        </p:txBody>
      </p:sp>
      <p:sp>
        <p:nvSpPr>
          <p:cNvPr id="4" name="Slide Number Placeholder 3"/>
          <p:cNvSpPr>
            <a:spLocks noGrp="1"/>
          </p:cNvSpPr>
          <p:nvPr>
            <p:ph type="sldNum" sz="quarter" idx="10"/>
          </p:nvPr>
        </p:nvSpPr>
        <p:spPr/>
        <p:txBody>
          <a:bodyPr/>
          <a:lstStyle/>
          <a:p>
            <a:fld id="{3A0D619B-2F9D-43CE-9EC6-34113364391A}" type="slidenum">
              <a:rPr lang="en-US" smtClean="0"/>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are many ways that supervisors can support workers with work-life</a:t>
            </a:r>
          </a:p>
          <a:p>
            <a:r>
              <a:rPr lang="en-US" sz="1200" kern="1200" dirty="0" smtClean="0">
                <a:solidFill>
                  <a:schemeClr val="tx1"/>
                </a:solidFill>
                <a:latin typeface="+mn-lt"/>
                <a:ea typeface="+mn-ea"/>
                <a:cs typeface="+mn-cs"/>
              </a:rPr>
              <a:t>challenges. Here are some ideas that might work for your setting: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Recognizing the pressures and demands of personal responsibilities on work.</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Communicating genuine concern and understanding about employees' work-life problems.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Being knowledgeable about work-life programs and policies at your business.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Supervisors can make sure they are taking care of their own work-life demands or conflicts.</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Why should work and non-work demands be important to businesses? Life has changed</a:t>
            </a:r>
          </a:p>
          <a:p>
            <a:r>
              <a:rPr lang="en-US" sz="1200" kern="1200" dirty="0" smtClean="0">
                <a:solidFill>
                  <a:schemeClr val="tx1"/>
                </a:solidFill>
                <a:latin typeface="+mn-lt"/>
                <a:ea typeface="+mn-ea"/>
                <a:cs typeface="+mn-cs"/>
              </a:rPr>
              <a:t>in the past decade or two. For example: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more women in the workforce</a:t>
            </a:r>
          </a:p>
          <a:p>
            <a:r>
              <a:rPr lang="en-US" sz="1200" kern="1200" dirty="0" smtClean="0">
                <a:solidFill>
                  <a:schemeClr val="tx1"/>
                </a:solidFill>
                <a:latin typeface="+mn-lt"/>
                <a:ea typeface="+mn-ea"/>
                <a:cs typeface="+mn-cs"/>
              </a:rPr>
              <a:t>	•	more working mothers in the workforce</a:t>
            </a:r>
          </a:p>
          <a:p>
            <a:r>
              <a:rPr lang="en-US" sz="1200" kern="1200" dirty="0" smtClean="0">
                <a:solidFill>
                  <a:schemeClr val="tx1"/>
                </a:solidFill>
                <a:latin typeface="+mn-lt"/>
                <a:ea typeface="+mn-ea"/>
                <a:cs typeface="+mn-cs"/>
              </a:rPr>
              <a:t>	•	more single parents in the workforce</a:t>
            </a:r>
          </a:p>
          <a:p>
            <a:r>
              <a:rPr lang="en-US" sz="1200" kern="1200" dirty="0" smtClean="0">
                <a:solidFill>
                  <a:schemeClr val="tx1"/>
                </a:solidFill>
                <a:latin typeface="+mn-lt"/>
                <a:ea typeface="+mn-ea"/>
                <a:cs typeface="+mn-cs"/>
              </a:rPr>
              <a:t>	•	more males are helping with child care</a:t>
            </a:r>
          </a:p>
          <a:p>
            <a:r>
              <a:rPr lang="en-US" sz="1200" kern="1200" dirty="0" smtClean="0">
                <a:solidFill>
                  <a:schemeClr val="tx1"/>
                </a:solidFill>
                <a:latin typeface="+mn-lt"/>
                <a:ea typeface="+mn-ea"/>
                <a:cs typeface="+mn-cs"/>
              </a:rPr>
              <a:t>	•	more older workers in the workforce</a:t>
            </a:r>
          </a:p>
          <a:p>
            <a:r>
              <a:rPr lang="en-US" sz="1200" kern="1200" dirty="0" smtClean="0">
                <a:solidFill>
                  <a:schemeClr val="tx1"/>
                </a:solidFill>
                <a:latin typeface="+mn-lt"/>
                <a:ea typeface="+mn-ea"/>
                <a:cs typeface="+mn-cs"/>
              </a:rPr>
              <a:t>	•	more workers caring for aging relatives</a:t>
            </a:r>
          </a:p>
          <a:p>
            <a:r>
              <a:rPr lang="en-US" sz="1200" kern="1200" dirty="0" smtClean="0">
                <a:solidFill>
                  <a:schemeClr val="tx1"/>
                </a:solidFill>
                <a:latin typeface="+mn-lt"/>
                <a:ea typeface="+mn-ea"/>
                <a:cs typeface="+mn-cs"/>
              </a:rPr>
              <a:t>	•	more workers can’t afford reliable child care</a:t>
            </a:r>
          </a:p>
          <a:p>
            <a:r>
              <a:rPr lang="en-US" sz="1200" kern="1200" dirty="0" smtClean="0">
                <a:solidFill>
                  <a:schemeClr val="tx1"/>
                </a:solidFill>
                <a:latin typeface="+mn-lt"/>
                <a:ea typeface="+mn-ea"/>
                <a:cs typeface="+mn-cs"/>
              </a:rPr>
              <a:t>	•	more workers face other life stressors (transportation, long </a:t>
            </a:r>
          </a:p>
          <a:p>
            <a:r>
              <a:rPr lang="en-US" sz="1200" kern="1200" dirty="0" smtClean="0">
                <a:solidFill>
                  <a:schemeClr val="tx1"/>
                </a:solidFill>
                <a:latin typeface="+mn-lt"/>
                <a:ea typeface="+mn-ea"/>
                <a:cs typeface="+mn-cs"/>
              </a:rPr>
              <a:t>		commutes, doctor visits during the workday, child care)</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are some specific steps you can take. Some are about relationships and some are about changes in your workplace, or what we call structural.</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You probably are very busy and have limited time to talk with anyone at work about your home life.  However, devoting a little additional time to learning about your employees’ non-work lives is a good investment from a personal and organizational perspective.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One of the best ways to establish a positive relationship with your employees </a:t>
            </a:r>
            <a:r>
              <a:rPr lang="en-US" sz="1200" kern="1200" smtClean="0">
                <a:solidFill>
                  <a:schemeClr val="tx1"/>
                </a:solidFill>
                <a:latin typeface="+mn-lt"/>
                <a:ea typeface="+mn-ea"/>
                <a:cs typeface="+mn-cs"/>
              </a:rPr>
              <a:t>is to show </a:t>
            </a:r>
            <a:r>
              <a:rPr lang="en-US" sz="1200" kern="1200" dirty="0" smtClean="0">
                <a:solidFill>
                  <a:schemeClr val="tx1"/>
                </a:solidFill>
                <a:latin typeface="+mn-lt"/>
                <a:ea typeface="+mn-ea"/>
                <a:cs typeface="+mn-cs"/>
              </a:rPr>
              <a:t>an interest in their family, and to tell them about your activities </a:t>
            </a:r>
            <a:r>
              <a:rPr lang="en-US" sz="1200" kern="1200" smtClean="0">
                <a:solidFill>
                  <a:schemeClr val="tx1"/>
                </a:solidFill>
                <a:latin typeface="+mn-lt"/>
                <a:ea typeface="+mn-ea"/>
                <a:cs typeface="+mn-cs"/>
              </a:rPr>
              <a:t>that occur outside </a:t>
            </a:r>
            <a:r>
              <a:rPr lang="en-US" sz="1200" kern="1200" dirty="0" smtClean="0">
                <a:solidFill>
                  <a:schemeClr val="tx1"/>
                </a:solidFill>
                <a:latin typeface="+mn-lt"/>
                <a:ea typeface="+mn-ea"/>
                <a:cs typeface="+mn-cs"/>
              </a:rPr>
              <a:t>of work.</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r>
              <a:rPr lang="en-US" dirty="0" smtClean="0"/>
              <a:t> An even simpler step is to initiate more face-to-face contact and daily interaction.</a:t>
            </a:r>
          </a:p>
          <a:p>
            <a:pPr lvl="1">
              <a:buFont typeface="Arial"/>
              <a:buChar char="•"/>
            </a:pPr>
            <a:r>
              <a:rPr lang="en-US" dirty="0" smtClean="0"/>
              <a:t>Of course, being too friendly might be viewed by your employees as prying into their lives, so start off by talking about your life and family first. It is easy to spot a negative reaction, so be attentive and react accordingly</a:t>
            </a:r>
          </a:p>
          <a:p>
            <a:pPr lvl="1">
              <a:buFont typeface="Arial"/>
              <a:buChar char="•"/>
            </a:pPr>
            <a:endParaRPr lang="en-US" dirty="0" smtClean="0"/>
          </a:p>
          <a:p>
            <a:pPr lvl="1">
              <a:buFont typeface="Arial"/>
              <a:buChar char="•"/>
            </a:pPr>
            <a:r>
              <a:rPr lang="en-US" dirty="0" smtClean="0"/>
              <a:t>Scheduling is a big issue for many employees. A more formal cross-training program can help an employee be approved to work in multiple departments, easing scheduling conflicts, if it is filed appropriately.</a:t>
            </a:r>
          </a:p>
          <a:p>
            <a:pPr marL="0" indent="0"/>
            <a:endParaRPr lang="en-US" dirty="0" smtClean="0"/>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40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Aft>
                <a:spcPts val="600"/>
              </a:spcAft>
            </a:pPr>
            <a:r>
              <a:rPr lang="en-US" sz="2400" b="1" dirty="0" smtClean="0">
                <a:solidFill>
                  <a:schemeClr val="accent3"/>
                </a:solidFill>
              </a:rPr>
              <a:t>Emotional Support: </a:t>
            </a:r>
            <a:r>
              <a:rPr lang="en-US" sz="2400" dirty="0" smtClean="0">
                <a:solidFill>
                  <a:srgbClr val="464847"/>
                </a:solidFill>
              </a:rPr>
              <a:t>Behaviors that demonstrate a worker is being cared for, and their feelings are being considered</a:t>
            </a:r>
          </a:p>
          <a:p>
            <a:pPr marL="0" indent="0"/>
            <a:endParaRPr lang="en-US" dirty="0" smtClean="0"/>
          </a:p>
          <a:p>
            <a:pPr marL="0" indent="0"/>
            <a:r>
              <a:rPr lang="en-US" dirty="0" smtClean="0"/>
              <a:t>Emotionally supportive supervisory behavior examples:</a:t>
            </a:r>
            <a:endParaRPr lang="en-US" sz="2800" dirty="0" smtClean="0"/>
          </a:p>
          <a:p>
            <a:pPr lvl="1">
              <a:buFont typeface="Arial"/>
              <a:buChar char="•"/>
            </a:pPr>
            <a:r>
              <a:rPr lang="en-US" dirty="0" smtClean="0"/>
              <a:t>Increasing face-to-face contact with employees</a:t>
            </a:r>
          </a:p>
          <a:p>
            <a:pPr lvl="1">
              <a:buFont typeface="Arial"/>
              <a:buChar char="•"/>
            </a:pPr>
            <a:r>
              <a:rPr lang="en-US" dirty="0" smtClean="0"/>
              <a:t>Asking how employees are doing</a:t>
            </a:r>
          </a:p>
          <a:p>
            <a:pPr lvl="1">
              <a:buFont typeface="Arial"/>
              <a:buChar char="•"/>
            </a:pPr>
            <a:r>
              <a:rPr lang="en-US" dirty="0" smtClean="0"/>
              <a:t>Communicating genuine concern about employees’ work/life challenges</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42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Aft>
                <a:spcPts val="1200"/>
              </a:spcAft>
            </a:pPr>
            <a:r>
              <a:rPr lang="en-US" sz="2400" b="1" dirty="0" smtClean="0">
                <a:solidFill>
                  <a:srgbClr val="5E8A26"/>
                </a:solidFill>
              </a:rPr>
              <a:t>Model Healthy Work-Family Behaviors: </a:t>
            </a:r>
            <a:r>
              <a:rPr lang="en-US" sz="2400" dirty="0" smtClean="0">
                <a:solidFill>
                  <a:schemeClr val="tx1"/>
                </a:solidFill>
              </a:rPr>
              <a:t>Actions that show how you are taking care of your own work/like challenges. </a:t>
            </a:r>
          </a:p>
          <a:p>
            <a:pPr marL="0" indent="0">
              <a:spcAft>
                <a:spcPts val="1200"/>
              </a:spcAft>
            </a:pPr>
            <a:endParaRPr lang="en-US" sz="2400" dirty="0" smtClean="0">
              <a:solidFill>
                <a:schemeClr val="tx1"/>
              </a:solidFill>
            </a:endParaRPr>
          </a:p>
          <a:p>
            <a:r>
              <a:rPr lang="en-US" dirty="0" smtClean="0"/>
              <a:t>Modeling work-family behavior examples: </a:t>
            </a:r>
          </a:p>
          <a:p>
            <a:pPr lvl="1"/>
            <a:r>
              <a:rPr lang="en-US" dirty="0" smtClean="0"/>
              <a:t>Discussing taking time out to attend child school activities.</a:t>
            </a:r>
          </a:p>
          <a:p>
            <a:pPr lvl="1"/>
            <a:r>
              <a:rPr lang="en-US" dirty="0" smtClean="0"/>
              <a:t>Talking about your own family </a:t>
            </a:r>
          </a:p>
          <a:p>
            <a:pPr lvl="1"/>
            <a:r>
              <a:rPr lang="en-US" dirty="0" smtClean="0"/>
              <a:t>Leaving work at reasonable hours; showing that you, too, have a non-work life</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43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Aft>
                <a:spcPts val="1200"/>
              </a:spcAft>
            </a:pPr>
            <a:r>
              <a:rPr lang="en-US" sz="2400" b="1" dirty="0" smtClean="0">
                <a:solidFill>
                  <a:schemeClr val="accent3"/>
                </a:solidFill>
              </a:rPr>
              <a:t>Help Workers Solve Schedule Conflicts</a:t>
            </a:r>
            <a:r>
              <a:rPr lang="en-US" sz="2400" dirty="0" smtClean="0">
                <a:solidFill>
                  <a:schemeClr val="accent3"/>
                </a:solidFill>
              </a:rPr>
              <a:t>: </a:t>
            </a:r>
            <a:r>
              <a:rPr lang="en-US" sz="2400" dirty="0" smtClean="0">
                <a:solidFill>
                  <a:srgbClr val="464847"/>
                </a:solidFill>
              </a:rPr>
              <a:t>Helping workers manage schedules </a:t>
            </a:r>
          </a:p>
          <a:p>
            <a:pPr marL="0" indent="0">
              <a:spcAft>
                <a:spcPts val="1200"/>
              </a:spcAft>
            </a:pPr>
            <a:endParaRPr lang="en-US" sz="2400" dirty="0" smtClean="0">
              <a:solidFill>
                <a:srgbClr val="464847"/>
              </a:solidFill>
            </a:endParaRPr>
          </a:p>
          <a:p>
            <a:pPr marL="0" indent="0"/>
            <a:r>
              <a:rPr lang="en-US" dirty="0" smtClean="0"/>
              <a:t>Working with employees to solve schedule conflict examples: </a:t>
            </a:r>
            <a:endParaRPr lang="en-US" sz="2800" dirty="0" smtClean="0"/>
          </a:p>
          <a:p>
            <a:pPr lvl="1"/>
            <a:r>
              <a:rPr lang="en-US" dirty="0" smtClean="0"/>
              <a:t>Encourage workers to keep availability up to date as their needs change</a:t>
            </a:r>
          </a:p>
          <a:p>
            <a:pPr lvl="1"/>
            <a:r>
              <a:rPr lang="en-US" dirty="0" smtClean="0"/>
              <a:t>Encourage workers to learn new jobs to increase their ability to fill different jobs </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44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Aft>
                <a:spcPts val="1200"/>
              </a:spcAft>
            </a:pPr>
            <a:r>
              <a:rPr lang="en-US" sz="2400" b="1" dirty="0" smtClean="0">
                <a:solidFill>
                  <a:schemeClr val="accent3"/>
                </a:solidFill>
              </a:rPr>
              <a:t>Help Workers Solve Schedule Conflicts</a:t>
            </a:r>
            <a:r>
              <a:rPr lang="en-US" sz="2400" dirty="0" smtClean="0">
                <a:solidFill>
                  <a:schemeClr val="accent3"/>
                </a:solidFill>
              </a:rPr>
              <a:t>: </a:t>
            </a:r>
            <a:r>
              <a:rPr lang="en-US" sz="2400" dirty="0" smtClean="0">
                <a:solidFill>
                  <a:srgbClr val="464847"/>
                </a:solidFill>
              </a:rPr>
              <a:t>Helping workers manage schedules </a:t>
            </a:r>
          </a:p>
          <a:p>
            <a:pPr marL="0" indent="0">
              <a:spcAft>
                <a:spcPts val="1200"/>
              </a:spcAft>
            </a:pPr>
            <a:endParaRPr lang="en-US" sz="2400" dirty="0" smtClean="0">
              <a:solidFill>
                <a:srgbClr val="464847"/>
              </a:solidFill>
            </a:endParaRPr>
          </a:p>
          <a:p>
            <a:pPr marL="0" indent="0"/>
            <a:r>
              <a:rPr lang="en-US" dirty="0" smtClean="0"/>
              <a:t>Working with employees to solve schedule conflict examples: </a:t>
            </a:r>
            <a:endParaRPr lang="en-US" sz="2800" dirty="0" smtClean="0"/>
          </a:p>
          <a:p>
            <a:pPr lvl="1"/>
            <a:r>
              <a:rPr lang="en-US" dirty="0" smtClean="0"/>
              <a:t>Encourage workers to keep availability up to date as their needs change</a:t>
            </a:r>
          </a:p>
          <a:p>
            <a:pPr lvl="1"/>
            <a:r>
              <a:rPr lang="en-US" dirty="0" smtClean="0"/>
              <a:t>Encourage workers to learn new jobs to increase their ability to fill different jobs </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45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r>
              <a:rPr lang="en-US" dirty="0" smtClean="0"/>
              <a:t>Think strategically about work-life issues: </a:t>
            </a:r>
          </a:p>
          <a:p>
            <a:pPr marL="0" indent="0"/>
            <a:r>
              <a:rPr lang="en-US" sz="1200" dirty="0" smtClean="0">
                <a:solidFill>
                  <a:schemeClr val="tx1"/>
                </a:solidFill>
              </a:rPr>
              <a:t>Implement supervisor behaviors and actions aimed at redesigning work to support the conflicting employee work-life demands in a manner that is a win-win for both employees and employers.</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46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Supervisor strategic behavior examples: </a:t>
            </a:r>
          </a:p>
          <a:p>
            <a:pPr lvl="1">
              <a:buFont typeface="Arial"/>
              <a:buChar char="•"/>
            </a:pPr>
            <a:r>
              <a:rPr lang="en-US" dirty="0" smtClean="0"/>
              <a:t>Communicate and be knowledgeable about your company’s work/life programs (e.g. EAP, Health Care Coach, Adoption Assistance)</a:t>
            </a:r>
          </a:p>
          <a:p>
            <a:pPr lvl="1">
              <a:buFont typeface="Arial"/>
              <a:buChar char="•"/>
            </a:pPr>
            <a:r>
              <a:rPr lang="en-US" dirty="0" smtClean="0"/>
              <a:t>Promote cross-training &amp; back-up systems to cover missed shifts</a:t>
            </a:r>
          </a:p>
          <a:p>
            <a:pPr lvl="1">
              <a:buFont typeface="Arial"/>
              <a:buChar char="•"/>
            </a:pPr>
            <a:r>
              <a:rPr lang="en-US" dirty="0" smtClean="0"/>
              <a:t>Think about the team or department as a whole and relationships with other departments and possible cross training or cross team work can help in getting the job done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47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Communicate and prioritize performance outcomes </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48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r>
              <a:rPr lang="en-US" smtClean="0"/>
              <a:t>Improve organization of work processes to facilitate results </a:t>
            </a:r>
            <a:r>
              <a:rPr lang="en-US" b="1" smtClean="0"/>
              <a:t>and </a:t>
            </a:r>
            <a:r>
              <a:rPr lang="en-US" smtClean="0"/>
              <a:t>employee satisfaction </a:t>
            </a:r>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following data is from the Bureau of Labor Statistics (BLS) and other</a:t>
            </a:r>
          </a:p>
          <a:p>
            <a:r>
              <a:rPr lang="en-US" sz="1200" kern="1200" dirty="0" smtClean="0">
                <a:solidFill>
                  <a:schemeClr val="tx1"/>
                </a:solidFill>
                <a:latin typeface="+mn-lt"/>
                <a:ea typeface="+mn-ea"/>
                <a:cs typeface="+mn-cs"/>
              </a:rPr>
              <a:t>selected references: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There are more women in the workforce:  “In 2005, women comprised 46% of the </a:t>
            </a:r>
          </a:p>
          <a:p>
            <a:r>
              <a:rPr lang="en-US" sz="1200" kern="1200" dirty="0" smtClean="0">
                <a:solidFill>
                  <a:schemeClr val="tx1"/>
                </a:solidFill>
                <a:latin typeface="+mn-lt"/>
                <a:ea typeface="+mn-ea"/>
                <a:cs typeface="+mn-cs"/>
              </a:rPr>
              <a:t>workforce (BLS, 2005).</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There are more working mothers in the workforce:  “In 2005, 70% of women in the</a:t>
            </a:r>
          </a:p>
          <a:p>
            <a:r>
              <a:rPr lang="en-US" sz="1200" kern="1200" dirty="0" smtClean="0">
                <a:solidFill>
                  <a:schemeClr val="tx1"/>
                </a:solidFill>
                <a:latin typeface="+mn-lt"/>
                <a:ea typeface="+mn-ea"/>
                <a:cs typeface="+mn-cs"/>
              </a:rPr>
              <a:t>workforce had children of 18 years or younger compared to 66% in 1990 (BLS,</a:t>
            </a:r>
          </a:p>
          <a:p>
            <a:r>
              <a:rPr lang="en-US" sz="1200" kern="1200" dirty="0" smtClean="0">
                <a:solidFill>
                  <a:schemeClr val="tx1"/>
                </a:solidFill>
                <a:latin typeface="+mn-lt"/>
                <a:ea typeface="+mn-ea"/>
                <a:cs typeface="+mn-cs"/>
              </a:rPr>
              <a:t>2005).</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There are also more single parents in the workforce:  "Among employed parents, 20 percent </a:t>
            </a:r>
          </a:p>
          <a:p>
            <a:r>
              <a:rPr lang="en-US" sz="1200" kern="1200" dirty="0" smtClean="0">
                <a:solidFill>
                  <a:schemeClr val="tx1"/>
                </a:solidFill>
                <a:latin typeface="+mn-lt"/>
                <a:ea typeface="+mn-ea"/>
                <a:cs typeface="+mn-cs"/>
              </a:rPr>
              <a:t>are single parents, while 80 percent live in couples"? (Families and Work Institute,</a:t>
            </a:r>
          </a:p>
          <a:p>
            <a:r>
              <a:rPr lang="en-US" sz="1200" kern="1200" dirty="0" smtClean="0">
                <a:solidFill>
                  <a:schemeClr val="tx1"/>
                </a:solidFill>
                <a:latin typeface="+mn-lt"/>
                <a:ea typeface="+mn-ea"/>
                <a:cs typeface="+mn-cs"/>
              </a:rPr>
              <a:t>2002).</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In addition, there are also more older workers in the workforce:  “In 2005, workers age 55 and older</a:t>
            </a:r>
          </a:p>
          <a:p>
            <a:r>
              <a:rPr lang="en-US" sz="1200" kern="1200" dirty="0" smtClean="0">
                <a:solidFill>
                  <a:schemeClr val="tx1"/>
                </a:solidFill>
                <a:latin typeface="+mn-lt"/>
                <a:ea typeface="+mn-ea"/>
                <a:cs typeface="+mn-cs"/>
              </a:rPr>
              <a:t>comprised 33% of the workforce” (BLS, 2005). These workers also face additional stressors outside</a:t>
            </a:r>
            <a:r>
              <a:rPr lang="en-US" sz="1200" kern="1200" baseline="0" dirty="0" smtClean="0">
                <a:solidFill>
                  <a:schemeClr val="tx1"/>
                </a:solidFill>
                <a:latin typeface="+mn-lt"/>
                <a:ea typeface="+mn-ea"/>
                <a:cs typeface="+mn-cs"/>
              </a:rPr>
              <a:t> the workplace.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the population ages, </a:t>
            </a:r>
            <a:r>
              <a:rPr lang="en-US" sz="1200" kern="1200" dirty="0" smtClean="0">
                <a:solidFill>
                  <a:schemeClr val="tx1"/>
                </a:solidFill>
                <a:latin typeface="+mn-lt"/>
                <a:ea typeface="+mn-ea"/>
                <a:cs typeface="+mn-cs"/>
              </a:rPr>
              <a:t>more workers are caring for aging relatives.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HR professionals estimate that nearly 15 percent of employees in their organization deal with elder care issues.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HR</a:t>
            </a:r>
            <a:r>
              <a:rPr lang="en-US" sz="1200" kern="1200" baseline="0" dirty="0" smtClean="0">
                <a:solidFill>
                  <a:schemeClr val="tx1"/>
                </a:solidFill>
                <a:latin typeface="+mn-lt"/>
                <a:ea typeface="+mn-ea"/>
                <a:cs typeface="+mn-cs"/>
              </a:rPr>
              <a:t> professionals also noted about their employees: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lvl="1">
              <a:buFont typeface="Arial"/>
              <a:buChar char="•"/>
            </a:pPr>
            <a:r>
              <a:rPr lang="en-US" dirty="0" smtClean="0"/>
              <a:t>15% deal with elder care issues</a:t>
            </a:r>
          </a:p>
          <a:p>
            <a:pPr lvl="1">
              <a:buFont typeface="Arial"/>
              <a:buChar char="•"/>
            </a:pPr>
            <a:r>
              <a:rPr lang="en-US" dirty="0" smtClean="0"/>
              <a:t>59% missed a full day from work</a:t>
            </a:r>
          </a:p>
          <a:p>
            <a:pPr lvl="1">
              <a:buFont typeface="Arial"/>
              <a:buChar char="•"/>
            </a:pPr>
            <a:r>
              <a:rPr lang="en-US" dirty="0" smtClean="0"/>
              <a:t>44% encountered workday interruptions</a:t>
            </a:r>
            <a:endParaRPr lang="en-US" sz="2000" dirty="0" smtClean="0"/>
          </a:p>
          <a:p>
            <a:pPr lvl="1">
              <a:buFont typeface="Arial"/>
              <a:buChar char="•"/>
            </a:pPr>
            <a:r>
              <a:rPr lang="en-US" dirty="0" smtClean="0"/>
              <a:t>29% had stress-related health problems </a:t>
            </a:r>
          </a:p>
          <a:p>
            <a:pPr lvl="1">
              <a:buFont typeface="Arial"/>
              <a:buChar char="•"/>
            </a:pPr>
            <a:r>
              <a:rPr lang="en-US" dirty="0" smtClean="0"/>
              <a:t>16% of all respondents said they had experienced turnover or attrition due to elder care issues</a:t>
            </a:r>
            <a:endParaRPr lang="en-US" sz="4000"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(SHRM 2003 Elder Care Survey).</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It’s also a fact that most low wage workers can’t afford reliable child care:  “Low wage workers </a:t>
            </a:r>
          </a:p>
          <a:p>
            <a:r>
              <a:rPr lang="en-US" sz="1200" kern="1200" dirty="0" smtClean="0">
                <a:solidFill>
                  <a:schemeClr val="tx1"/>
                </a:solidFill>
                <a:latin typeface="+mn-lt"/>
                <a:ea typeface="+mn-ea"/>
                <a:cs typeface="+mn-cs"/>
              </a:rPr>
              <a:t>have significantly less access to child care resources and referral services and</a:t>
            </a:r>
          </a:p>
          <a:p>
            <a:r>
              <a:rPr lang="en-US" sz="1200" kern="1200" dirty="0" smtClean="0">
                <a:solidFill>
                  <a:schemeClr val="tx1"/>
                </a:solidFill>
                <a:latin typeface="+mn-lt"/>
                <a:ea typeface="+mn-ea"/>
                <a:cs typeface="+mn-cs"/>
              </a:rPr>
              <a:t>employer-provided financial assistance for purchasing child care” (The Finance</a:t>
            </a:r>
          </a:p>
          <a:p>
            <a:r>
              <a:rPr lang="en-US" sz="1200" kern="1200" dirty="0" smtClean="0">
                <a:solidFill>
                  <a:schemeClr val="tx1"/>
                </a:solidFill>
                <a:latin typeface="+mn-lt"/>
                <a:ea typeface="+mn-ea"/>
                <a:cs typeface="+mn-cs"/>
              </a:rPr>
              <a:t>Project, 2005).</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2000, 14% of all eligible children received child care subsidies (The Finance</a:t>
            </a:r>
          </a:p>
          <a:p>
            <a:r>
              <a:rPr lang="en-US" sz="1200" kern="1200" dirty="0" smtClean="0">
                <a:solidFill>
                  <a:schemeClr val="tx1"/>
                </a:solidFill>
                <a:latin typeface="+mn-lt"/>
                <a:ea typeface="+mn-ea"/>
                <a:cs typeface="+mn-cs"/>
              </a:rPr>
              <a:t>Project, 2005).</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Most low wage workers face other life stressors (transportation, long commutes,</a:t>
            </a:r>
          </a:p>
          <a:p>
            <a:r>
              <a:rPr lang="en-US" sz="1200" kern="1200" dirty="0" smtClean="0">
                <a:solidFill>
                  <a:schemeClr val="tx1"/>
                </a:solidFill>
                <a:latin typeface="+mn-lt"/>
                <a:ea typeface="+mn-ea"/>
                <a:cs typeface="+mn-cs"/>
              </a:rPr>
              <a:t>doctor visits during the workday):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According to The Finance Project, 2005: “Workers in the low-wage labor market face</a:t>
            </a:r>
          </a:p>
          <a:p>
            <a:r>
              <a:rPr lang="en-US" sz="1200" kern="1200" dirty="0" smtClean="0">
                <a:solidFill>
                  <a:schemeClr val="tx1"/>
                </a:solidFill>
                <a:latin typeface="+mn-lt"/>
                <a:ea typeface="+mn-ea"/>
                <a:cs typeface="+mn-cs"/>
              </a:rPr>
              <a:t>several challenges. Low earning, coupled with transportation, childcare, and </a:t>
            </a:r>
          </a:p>
          <a:p>
            <a:r>
              <a:rPr lang="en-US" sz="1200" kern="1200" dirty="0" smtClean="0">
                <a:solidFill>
                  <a:schemeClr val="tx1"/>
                </a:solidFill>
                <a:latin typeface="+mn-lt"/>
                <a:ea typeface="+mn-ea"/>
                <a:cs typeface="+mn-cs"/>
              </a:rPr>
              <a:t>other work-related expenses, can leave families with little disposable income to</a:t>
            </a:r>
          </a:p>
          <a:p>
            <a:r>
              <a:rPr lang="en-US" sz="1200" kern="1200" dirty="0" smtClean="0">
                <a:solidFill>
                  <a:schemeClr val="tx1"/>
                </a:solidFill>
                <a:latin typeface="+mn-lt"/>
                <a:ea typeface="+mn-ea"/>
                <a:cs typeface="+mn-cs"/>
              </a:rPr>
              <a:t>meet basic needs”</a:t>
            </a:r>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On top of everything else, workers are working more hours,</a:t>
            </a:r>
            <a:r>
              <a:rPr lang="en-US" baseline="0" dirty="0" smtClean="0"/>
              <a:t> making it even more difficult to balance work and family activities.</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Quick facts on changes in work hours: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Many supervisors work more than 40 hours per week--which means they are spending less time at home with their families. This makes it difficult to</a:t>
            </a:r>
          </a:p>
          <a:p>
            <a:r>
              <a:rPr lang="en-US" sz="1200" kern="1200" dirty="0" smtClean="0">
                <a:solidFill>
                  <a:schemeClr val="tx1"/>
                </a:solidFill>
                <a:latin typeface="+mn-lt"/>
                <a:ea typeface="+mn-ea"/>
                <a:cs typeface="+mn-cs"/>
              </a:rPr>
              <a:t>		find a balance between job demands and family activities.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More than 1/3 of working women with partners or spouses work different shifts than their partner or spouse.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68% of married working mothers work 40+ hours a week compared to 60% of women without children.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30% of working women work nontraditional shifts, including nights and weekends.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80% of men work more than 40 hours a week.</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Men and women who work overtime (more than 40 hours) average an additional 6.63 hours a week.</a:t>
            </a:r>
          </a:p>
          <a:p>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we’ll define family and non-work aspects of life.</a:t>
            </a:r>
            <a:endParaRPr lang="en-US" dirty="0"/>
          </a:p>
        </p:txBody>
      </p:sp>
      <p:sp>
        <p:nvSpPr>
          <p:cNvPr id="4" name="Slide Number Placeholder 3"/>
          <p:cNvSpPr>
            <a:spLocks noGrp="1"/>
          </p:cNvSpPr>
          <p:nvPr>
            <p:ph type="sldNum" sz="quarter" idx="10"/>
          </p:nvPr>
        </p:nvSpPr>
        <p:spPr/>
        <p:txBody>
          <a:bodyPr/>
          <a:lstStyle/>
          <a:p>
            <a:fld id="{3A0D619B-2F9D-43CE-9EC6-34113364391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0" y="0"/>
            <a:ext cx="9144000" cy="388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930909" y="4114800"/>
            <a:ext cx="6400800" cy="15240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0" y="0"/>
            <a:ext cx="9144000" cy="3633330"/>
          </a:xfrm>
          <a:prstGeom prst="rect">
            <a:avLst/>
          </a:prstGeom>
          <a:gradFill>
            <a:gsLst>
              <a:gs pos="0">
                <a:schemeClr val="accent2">
                  <a:alpha val="69000"/>
                </a:schemeClr>
              </a:gs>
              <a:gs pos="77000">
                <a:schemeClr val="bg2"/>
              </a:gs>
            </a:gsLst>
            <a:lin ang="480000" scaled="0"/>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descr="FSST_logo.png"/>
          <p:cNvPicPr>
            <a:picLocks noChangeAspect="1"/>
          </p:cNvPicPr>
          <p:nvPr userDrawn="1"/>
        </p:nvPicPr>
        <p:blipFill>
          <a:blip r:embed="rId2"/>
          <a:stretch>
            <a:fillRect/>
          </a:stretch>
        </p:blipFill>
        <p:spPr>
          <a:xfrm>
            <a:off x="832549" y="5297245"/>
            <a:ext cx="2069749" cy="1069850"/>
          </a:xfrm>
          <a:prstGeom prst="rect">
            <a:avLst/>
          </a:prstGeom>
        </p:spPr>
      </p:pic>
      <p:sp>
        <p:nvSpPr>
          <p:cNvPr id="9" name="Rectangle 8"/>
          <p:cNvSpPr/>
          <p:nvPr userDrawn="1"/>
        </p:nvSpPr>
        <p:spPr>
          <a:xfrm>
            <a:off x="0" y="3643210"/>
            <a:ext cx="9144000" cy="152400"/>
          </a:xfrm>
          <a:prstGeom prst="rect">
            <a:avLst/>
          </a:prstGeom>
          <a:solidFill>
            <a:srgbClr val="005F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3643210"/>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descr="young woman on beach crop.jpg"/>
          <p:cNvPicPr>
            <a:picLocks noChangeAspect="1"/>
          </p:cNvPicPr>
          <p:nvPr userDrawn="1"/>
        </p:nvPicPr>
        <p:blipFill>
          <a:blip r:embed="rId3">
            <a:grayscl/>
          </a:blip>
          <a:stretch>
            <a:fillRect/>
          </a:stretch>
        </p:blipFill>
        <p:spPr>
          <a:xfrm>
            <a:off x="6902831" y="531531"/>
            <a:ext cx="1660439" cy="1781935"/>
          </a:xfrm>
          <a:prstGeom prst="rect">
            <a:avLst/>
          </a:prstGeom>
          <a:ln w="12700" cap="flat" cmpd="sng" algn="ctr">
            <a:solidFill>
              <a:srgbClr val="FFFFFF"/>
            </a:solidFill>
            <a:prstDash val="solid"/>
            <a:round/>
            <a:headEnd type="none" w="med" len="med"/>
            <a:tailEnd type="none" w="med" len="med"/>
          </a:ln>
          <a:effectLst>
            <a:outerShdw blurRad="50800" dist="38100" dir="2700000">
              <a:srgbClr val="000000">
                <a:alpha val="43000"/>
              </a:srgbClr>
            </a:outerShdw>
          </a:effectLst>
        </p:spPr>
      </p:pic>
      <p:pic>
        <p:nvPicPr>
          <p:cNvPr id="17" name="Picture 16" descr="reading with daughter crop.jpg"/>
          <p:cNvPicPr>
            <a:picLocks noChangeAspect="1"/>
          </p:cNvPicPr>
          <p:nvPr userDrawn="1"/>
        </p:nvPicPr>
        <p:blipFill>
          <a:blip r:embed="rId4">
            <a:grayscl/>
          </a:blip>
          <a:stretch>
            <a:fillRect/>
          </a:stretch>
        </p:blipFill>
        <p:spPr>
          <a:xfrm>
            <a:off x="7331709" y="2472084"/>
            <a:ext cx="1650971" cy="1642716"/>
          </a:xfrm>
          <a:prstGeom prst="rect">
            <a:avLst/>
          </a:prstGeom>
          <a:ln w="12700" cap="flat" cmpd="sng" algn="ctr">
            <a:solidFill>
              <a:schemeClr val="bg1"/>
            </a:solidFill>
            <a:prstDash val="solid"/>
            <a:round/>
            <a:headEnd type="none" w="med" len="med"/>
            <a:tailEnd type="none" w="med" len="med"/>
          </a:ln>
          <a:effectLst>
            <a:outerShdw blurRad="50800" dist="38100" dir="2700000">
              <a:srgbClr val="000000">
                <a:alpha val="43000"/>
              </a:srgbClr>
            </a:outerShdw>
          </a:effectLst>
        </p:spPr>
      </p:pic>
      <p:pic>
        <p:nvPicPr>
          <p:cNvPr id="18" name="Picture 17" descr="hispanic man w sons crop.jpg"/>
          <p:cNvPicPr>
            <a:picLocks noChangeAspect="1"/>
          </p:cNvPicPr>
          <p:nvPr userDrawn="1"/>
        </p:nvPicPr>
        <p:blipFill>
          <a:blip r:embed="rId5">
            <a:grayscl/>
            <a:alphaModFix/>
            <a:lum contrast="1000"/>
          </a:blip>
          <a:stretch>
            <a:fillRect/>
          </a:stretch>
        </p:blipFill>
        <p:spPr>
          <a:xfrm>
            <a:off x="4608371" y="1570469"/>
            <a:ext cx="2468444" cy="1803229"/>
          </a:xfrm>
          <a:prstGeom prst="rect">
            <a:avLst/>
          </a:prstGeom>
          <a:ln w="12700" cap="flat" cmpd="sng" algn="ctr">
            <a:solidFill>
              <a:srgbClr val="FFFFFF"/>
            </a:solidFill>
            <a:prstDash val="solid"/>
            <a:round/>
            <a:headEnd type="none" w="med" len="med"/>
            <a:tailEnd type="none" w="med" len="med"/>
          </a:ln>
          <a:effectLst>
            <a:outerShdw blurRad="50800" dist="38100" dir="2700000">
              <a:srgbClr val="000000">
                <a:alpha val="43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827AEFB-49C1-4869-912B-57A27F403B9B}" type="datetimeFigureOut">
              <a:rPr lang="en-US" smtClean="0"/>
              <a:pPr/>
              <a:t>3/17/2013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8DF3EA7-DFD8-4D6A-AD2A-95C752BFDB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827AEFB-49C1-4869-912B-57A27F403B9B}" type="datetimeFigureOut">
              <a:rPr lang="en-US" smtClean="0"/>
              <a:pPr/>
              <a:t>3/17/2013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DF3EA7-DFD8-4D6A-AD2A-95C752BFDBF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827AEFB-49C1-4869-912B-57A27F403B9B}" type="datetimeFigureOut">
              <a:rPr lang="en-US" smtClean="0"/>
              <a:pPr/>
              <a:t>3/17/2013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DF3EA7-DFD8-4D6A-AD2A-95C752BFDBF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27AEFB-49C1-4869-912B-57A27F403B9B}" type="datetimeFigureOut">
              <a:rPr lang="en-US" smtClean="0"/>
              <a:pPr/>
              <a:t>3/17/2013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DF3EA7-DFD8-4D6A-AD2A-95C752BFDBF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27AEFB-49C1-4869-912B-57A27F403B9B}" type="datetimeFigureOut">
              <a:rPr lang="en-US" smtClean="0"/>
              <a:pPr/>
              <a:t>3/17/2013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DF3EA7-DFD8-4D6A-AD2A-95C752BFDB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Rectangle 10"/>
          <p:cNvSpPr/>
          <p:nvPr userDrawn="1"/>
        </p:nvSpPr>
        <p:spPr>
          <a:xfrm>
            <a:off x="0" y="0"/>
            <a:ext cx="9144000" cy="388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3633330"/>
          </a:xfrm>
          <a:prstGeom prst="rect">
            <a:avLst/>
          </a:prstGeom>
          <a:gradFill>
            <a:gsLst>
              <a:gs pos="0">
                <a:schemeClr val="accent2">
                  <a:alpha val="69000"/>
                </a:schemeClr>
              </a:gs>
              <a:gs pos="77000">
                <a:schemeClr val="bg2"/>
              </a:gs>
            </a:gsLst>
            <a:lin ang="480000" scaled="0"/>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Rectangle 8"/>
          <p:cNvSpPr/>
          <p:nvPr userDrawn="1"/>
        </p:nvSpPr>
        <p:spPr>
          <a:xfrm>
            <a:off x="0" y="3643210"/>
            <a:ext cx="9144000" cy="152400"/>
          </a:xfrm>
          <a:prstGeom prst="rect">
            <a:avLst/>
          </a:prstGeom>
          <a:solidFill>
            <a:srgbClr val="005F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3643210"/>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descr="reading with daughter crop.jpg"/>
          <p:cNvPicPr>
            <a:picLocks noChangeAspect="1"/>
          </p:cNvPicPr>
          <p:nvPr userDrawn="1"/>
        </p:nvPicPr>
        <p:blipFill>
          <a:blip r:embed="rId2"/>
          <a:stretch>
            <a:fillRect/>
          </a:stretch>
        </p:blipFill>
        <p:spPr>
          <a:xfrm>
            <a:off x="7190639" y="2386433"/>
            <a:ext cx="1732776" cy="1724112"/>
          </a:xfrm>
          <a:prstGeom prst="rect">
            <a:avLst/>
          </a:prstGeom>
          <a:ln w="15875" cap="flat" cmpd="sng" algn="ctr">
            <a:solidFill>
              <a:srgbClr val="FFFFFF"/>
            </a:solidFill>
            <a:prstDash val="solid"/>
            <a:round/>
            <a:headEnd type="none" w="med" len="med"/>
            <a:tailEnd type="none" w="med" len="med"/>
          </a:ln>
          <a:effectLst>
            <a:outerShdw blurRad="50800" dist="38100" dir="2700000">
              <a:srgbClr val="000000">
                <a:alpha val="43000"/>
              </a:srgbClr>
            </a:outerShdw>
          </a:effectLst>
        </p:spPr>
      </p:pic>
      <p:pic>
        <p:nvPicPr>
          <p:cNvPr id="14" name="Picture 13" descr="young woman on beach crop.jpg"/>
          <p:cNvPicPr>
            <a:picLocks noChangeAspect="1"/>
          </p:cNvPicPr>
          <p:nvPr userDrawn="1"/>
        </p:nvPicPr>
        <p:blipFill>
          <a:blip r:embed="rId3"/>
          <a:stretch>
            <a:fillRect/>
          </a:stretch>
        </p:blipFill>
        <p:spPr>
          <a:xfrm>
            <a:off x="6749490" y="439258"/>
            <a:ext cx="1660439" cy="1781934"/>
          </a:xfrm>
          <a:prstGeom prst="rect">
            <a:avLst/>
          </a:prstGeom>
          <a:ln w="15875" cap="flat" cmpd="sng" algn="ctr">
            <a:solidFill>
              <a:srgbClr val="FFFFFF"/>
            </a:solidFill>
            <a:prstDash val="solid"/>
            <a:round/>
            <a:headEnd type="none" w="med" len="med"/>
            <a:tailEnd type="none" w="med" len="med"/>
          </a:ln>
          <a:effectLst>
            <a:outerShdw blurRad="50800" dist="38100" dir="2700000">
              <a:srgbClr val="000000">
                <a:alpha val="43000"/>
              </a:srgbClr>
            </a:outerShdw>
          </a:effectLst>
        </p:spPr>
      </p:pic>
      <p:pic>
        <p:nvPicPr>
          <p:cNvPr id="12" name="Picture 11" descr="hispanic man w sons crop.jpg"/>
          <p:cNvPicPr>
            <a:picLocks noChangeAspect="1"/>
          </p:cNvPicPr>
          <p:nvPr userDrawn="1"/>
        </p:nvPicPr>
        <p:blipFill>
          <a:blip r:embed="rId4"/>
          <a:stretch>
            <a:fillRect/>
          </a:stretch>
        </p:blipFill>
        <p:spPr>
          <a:xfrm>
            <a:off x="4469722" y="1482876"/>
            <a:ext cx="2500325" cy="1826518"/>
          </a:xfrm>
          <a:prstGeom prst="rect">
            <a:avLst/>
          </a:prstGeom>
          <a:ln w="15875" cap="flat" cmpd="sng" algn="ctr">
            <a:solidFill>
              <a:srgbClr val="FFFFFF"/>
            </a:solidFill>
            <a:prstDash val="solid"/>
            <a:round/>
            <a:headEnd type="none" w="med" len="med"/>
            <a:tailEnd type="none" w="med" len="med"/>
          </a:ln>
          <a:effectLst>
            <a:outerShdw blurRad="50800" dist="38100" dir="2700000">
              <a:srgbClr val="000000">
                <a:alpha val="43000"/>
              </a:srgbClr>
            </a:outerShdw>
          </a:effectLst>
        </p:spPr>
      </p:pic>
      <p:sp>
        <p:nvSpPr>
          <p:cNvPr id="15" name="Subtitle 2"/>
          <p:cNvSpPr>
            <a:spLocks noGrp="1"/>
          </p:cNvSpPr>
          <p:nvPr>
            <p:ph type="subTitle" idx="1"/>
          </p:nvPr>
        </p:nvSpPr>
        <p:spPr>
          <a:xfrm>
            <a:off x="930909" y="4114800"/>
            <a:ext cx="6400800" cy="15240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descr="FSST_logo.png"/>
          <p:cNvPicPr>
            <a:picLocks noChangeAspect="1"/>
          </p:cNvPicPr>
          <p:nvPr userDrawn="1"/>
        </p:nvPicPr>
        <p:blipFill>
          <a:blip r:embed="rId5"/>
          <a:stretch>
            <a:fillRect/>
          </a:stretch>
        </p:blipFill>
        <p:spPr>
          <a:xfrm>
            <a:off x="832549" y="5297245"/>
            <a:ext cx="2069749" cy="10698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Rectangle 10"/>
          <p:cNvSpPr/>
          <p:nvPr userDrawn="1"/>
        </p:nvSpPr>
        <p:spPr>
          <a:xfrm>
            <a:off x="0" y="0"/>
            <a:ext cx="9144000" cy="388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3633330"/>
          </a:xfrm>
          <a:prstGeom prst="rect">
            <a:avLst/>
          </a:prstGeom>
          <a:gradFill>
            <a:gsLst>
              <a:gs pos="0">
                <a:schemeClr val="accent2">
                  <a:alpha val="69000"/>
                </a:schemeClr>
              </a:gs>
              <a:gs pos="77000">
                <a:schemeClr val="bg2"/>
              </a:gs>
            </a:gsLst>
            <a:lin ang="480000" scaled="0"/>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Rectangle 8"/>
          <p:cNvSpPr/>
          <p:nvPr userDrawn="1"/>
        </p:nvSpPr>
        <p:spPr>
          <a:xfrm>
            <a:off x="0" y="3643210"/>
            <a:ext cx="9144000" cy="152400"/>
          </a:xfrm>
          <a:prstGeom prst="rect">
            <a:avLst/>
          </a:prstGeom>
          <a:solidFill>
            <a:srgbClr val="005F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3643210"/>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p:nvPr>
        </p:nvSpPr>
        <p:spPr>
          <a:xfrm>
            <a:off x="930908" y="4321935"/>
            <a:ext cx="7160673"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9" name="Picture 18" descr="FSST_logo.png"/>
          <p:cNvPicPr>
            <a:picLocks noChangeAspect="1"/>
          </p:cNvPicPr>
          <p:nvPr userDrawn="1"/>
        </p:nvPicPr>
        <p:blipFill>
          <a:blip r:embed="rId2"/>
          <a:stretch>
            <a:fillRect/>
          </a:stretch>
        </p:blipFill>
        <p:spPr>
          <a:xfrm>
            <a:off x="6855145" y="2372968"/>
            <a:ext cx="2069749" cy="10698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DF3EA7-DFD8-4D6A-AD2A-95C752BFDB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blond woman on phone.jpg"/>
          <p:cNvPicPr>
            <a:picLocks noChangeAspect="1"/>
          </p:cNvPicPr>
          <p:nvPr userDrawn="1"/>
        </p:nvPicPr>
        <p:blipFill>
          <a:blip r:embed="rId2"/>
          <a:stretch>
            <a:fillRect/>
          </a:stretch>
        </p:blipFill>
        <p:spPr>
          <a:xfrm>
            <a:off x="6767058" y="2285478"/>
            <a:ext cx="2082470" cy="3136249"/>
          </a:xfrm>
          <a:prstGeom prst="rect">
            <a:avLst/>
          </a:prstGeom>
        </p:spPr>
      </p:pic>
      <p:sp>
        <p:nvSpPr>
          <p:cNvPr id="12" name="Rectangle 11"/>
          <p:cNvSpPr/>
          <p:nvPr userDrawn="1"/>
        </p:nvSpPr>
        <p:spPr>
          <a:xfrm>
            <a:off x="6604415" y="2209738"/>
            <a:ext cx="2296328" cy="3211989"/>
          </a:xfrm>
          <a:prstGeom prst="rect">
            <a:avLst/>
          </a:prstGeom>
          <a:noFill/>
          <a:ln>
            <a:solidFill>
              <a:srgbClr val="5E8A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27AEFB-49C1-4869-912B-57A27F403B9B}" type="datetimeFigureOut">
              <a:rPr lang="en-US" smtClean="0"/>
              <a:pPr/>
              <a:t>3/17/2013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DF3EA7-DFD8-4D6A-AD2A-95C752BFDB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827AEFB-49C1-4869-912B-57A27F403B9B}" type="datetimeFigureOut">
              <a:rPr lang="en-US" smtClean="0"/>
              <a:pPr/>
              <a:t>3/17/2013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DF3EA7-DFD8-4D6A-AD2A-95C752BFDB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8DF3EA7-DFD8-4D6A-AD2A-95C752BFDB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827AEFB-49C1-4869-912B-57A27F403B9B}" type="datetimeFigureOut">
              <a:rPr lang="en-US" smtClean="0"/>
              <a:pPr/>
              <a:t>3/17/2013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8DF3EA7-DFD8-4D6A-AD2A-95C752BFDB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Kossek@MSU.EDU"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AMMERL@PDX.EDU"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1417638"/>
          </a:xfrm>
          <a:prstGeom prst="rect">
            <a:avLst/>
          </a:prstGeom>
          <a:gradFill>
            <a:gsLst>
              <a:gs pos="0">
                <a:schemeClr val="accent2">
                  <a:alpha val="69000"/>
                </a:schemeClr>
              </a:gs>
              <a:gs pos="77000">
                <a:schemeClr val="bg2"/>
              </a:gs>
            </a:gsLst>
            <a:lin ang="480000" scaled="0"/>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itle Placeholder 1"/>
          <p:cNvSpPr>
            <a:spLocks noGrp="1"/>
          </p:cNvSpPr>
          <p:nvPr>
            <p:ph type="title"/>
          </p:nvPr>
        </p:nvSpPr>
        <p:spPr>
          <a:xfrm>
            <a:off x="457200" y="381000"/>
            <a:ext cx="8229600" cy="1036638"/>
          </a:xfrm>
          <a:prstGeom prst="rect">
            <a:avLst/>
          </a:prstGeom>
        </p:spPr>
        <p:txBody>
          <a:bodyPr vert="horz" lIns="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81200"/>
            <a:ext cx="8229600" cy="3733800"/>
          </a:xfrm>
          <a:prstGeom prst="rect">
            <a:avLst/>
          </a:prstGeom>
        </p:spPr>
        <p:txBody>
          <a:bodyPr vert="horz" lIns="0" tIns="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9" name="Picture 8" descr="FSST_logo.png"/>
          <p:cNvPicPr>
            <a:picLocks noChangeAspect="1"/>
          </p:cNvPicPr>
          <p:nvPr userDrawn="1"/>
        </p:nvPicPr>
        <p:blipFill>
          <a:blip r:embed="rId16"/>
          <a:stretch>
            <a:fillRect/>
          </a:stretch>
        </p:blipFill>
        <p:spPr>
          <a:xfrm>
            <a:off x="7010400" y="274638"/>
            <a:ext cx="1927830" cy="996492"/>
          </a:xfrm>
          <a:prstGeom prst="rect">
            <a:avLst/>
          </a:prstGeom>
        </p:spPr>
      </p:pic>
      <p:sp>
        <p:nvSpPr>
          <p:cNvPr id="10" name="Rectangle 9"/>
          <p:cNvSpPr/>
          <p:nvPr userDrawn="1"/>
        </p:nvSpPr>
        <p:spPr>
          <a:xfrm>
            <a:off x="0" y="1417638"/>
            <a:ext cx="9144000" cy="152400"/>
          </a:xfrm>
          <a:prstGeom prst="rect">
            <a:avLst/>
          </a:prstGeom>
          <a:solidFill>
            <a:srgbClr val="005F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417638"/>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8611390" y="6526102"/>
            <a:ext cx="532610" cy="2616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D8DF3EA7-DFD8-4D6A-AD2A-95C752BFDBF8}" type="slidenum">
              <a:rPr lang="en-US" sz="1100" b="0" smtClean="0"/>
              <a:pPr marL="0" marR="0" indent="0" algn="l" defTabSz="457200" rtl="0" eaLnBrk="1" fontAlgn="auto" latinLnBrk="0" hangingPunct="1">
                <a:lnSpc>
                  <a:spcPct val="100000"/>
                </a:lnSpc>
                <a:spcBef>
                  <a:spcPts val="0"/>
                </a:spcBef>
                <a:spcAft>
                  <a:spcPts val="0"/>
                </a:spcAft>
                <a:buClrTx/>
                <a:buSzTx/>
                <a:buFontTx/>
                <a:buNone/>
                <a:tabLst/>
                <a:defRPr/>
              </a:pPr>
              <a:t>‹#›</a:t>
            </a:fld>
            <a:endParaRPr lang="en-US" sz="1100" b="0" dirty="0" smtClean="0"/>
          </a:p>
        </p:txBody>
      </p:sp>
      <p:sp>
        <p:nvSpPr>
          <p:cNvPr id="13" name="TextBox 12"/>
          <p:cNvSpPr txBox="1"/>
          <p:nvPr userDrawn="1"/>
        </p:nvSpPr>
        <p:spPr>
          <a:xfrm>
            <a:off x="457200" y="6427025"/>
            <a:ext cx="7882957" cy="507831"/>
          </a:xfrm>
          <a:prstGeom prst="rect">
            <a:avLst/>
          </a:prstGeom>
          <a:noFill/>
        </p:spPr>
        <p:txBody>
          <a:bodyPr wrap="square" rtlCol="0">
            <a:spAutoFit/>
          </a:bodyPr>
          <a:lstStyle/>
          <a:p>
            <a:pPr algn="ctr"/>
            <a:r>
              <a:rPr lang="en-US" sz="900" dirty="0" smtClean="0"/>
              <a:t>© Portland State University &amp; Michigan State University 2012 </a:t>
            </a:r>
          </a:p>
          <a:p>
            <a:pPr algn="ctr"/>
            <a:r>
              <a:rPr lang="en-US" sz="900" dirty="0" smtClean="0"/>
              <a:t>For more information on the full FSST program contact Leslie Hammer at </a:t>
            </a:r>
            <a:r>
              <a:rPr lang="en-US" sz="900" u="sng" dirty="0" smtClean="0">
                <a:hlinkClick r:id="rId17" action="ppaction://hlinkfile"/>
              </a:rPr>
              <a:t>HAMMERL@PDX.EDU</a:t>
            </a:r>
            <a:r>
              <a:rPr lang="en-US" sz="900" dirty="0" smtClean="0"/>
              <a:t> or Ellen E. </a:t>
            </a:r>
            <a:r>
              <a:rPr lang="en-US" sz="900" dirty="0" err="1" smtClean="0"/>
              <a:t>Kossek</a:t>
            </a:r>
            <a:r>
              <a:rPr lang="en-US" sz="900" dirty="0" smtClean="0"/>
              <a:t> at </a:t>
            </a:r>
            <a:r>
              <a:rPr lang="en-US" sz="900" u="sng" dirty="0" smtClean="0">
                <a:hlinkClick r:id="rId18" action="ppaction://hlinkfile"/>
              </a:rPr>
              <a:t>Kossek@MSU.EDU</a:t>
            </a:r>
            <a:r>
              <a:rPr lang="en-US" sz="900" dirty="0" smtClean="0"/>
              <a:t> </a:t>
            </a:r>
          </a:p>
          <a:p>
            <a:pPr algn="ctr"/>
            <a:endParaRPr lang="en-US" sz="900" dirty="0"/>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4572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None/>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0909" y="4036134"/>
            <a:ext cx="6400800" cy="1524000"/>
          </a:xfrm>
        </p:spPr>
        <p:txBody>
          <a:bodyPr/>
          <a:lstStyle/>
          <a:p>
            <a:r>
              <a:rPr lang="en-US" dirty="0" smtClean="0"/>
              <a:t>Family Supportive Supervisor Training Tool</a:t>
            </a:r>
            <a:endParaRPr lang="en-US" dirty="0"/>
          </a:p>
        </p:txBody>
      </p:sp>
      <p:sp>
        <p:nvSpPr>
          <p:cNvPr id="4" name="TextBox 3"/>
          <p:cNvSpPr txBox="1"/>
          <p:nvPr/>
        </p:nvSpPr>
        <p:spPr>
          <a:xfrm>
            <a:off x="5307738" y="5737844"/>
            <a:ext cx="3836262" cy="600164"/>
          </a:xfrm>
          <a:prstGeom prst="rect">
            <a:avLst/>
          </a:prstGeom>
          <a:noFill/>
        </p:spPr>
        <p:txBody>
          <a:bodyPr wrap="square" rtlCol="0">
            <a:spAutoFit/>
          </a:bodyPr>
          <a:lstStyle/>
          <a:p>
            <a:pPr algn="ctr"/>
            <a:r>
              <a:rPr lang="en-US" sz="1100" dirty="0" smtClean="0"/>
              <a:t>Dr. Leslie B. Hammer, </a:t>
            </a:r>
            <a:r>
              <a:rPr lang="en-US" sz="1100" dirty="0" err="1" smtClean="0"/>
              <a:t>Ph.D</a:t>
            </a:r>
            <a:r>
              <a:rPr lang="en-US" sz="1100" dirty="0" smtClean="0"/>
              <a:t>, Portland State University</a:t>
            </a:r>
          </a:p>
          <a:p>
            <a:pPr algn="ctr"/>
            <a:r>
              <a:rPr lang="en-US" sz="1100" dirty="0" smtClean="0"/>
              <a:t>Dr. Ellen Ernst </a:t>
            </a:r>
            <a:r>
              <a:rPr lang="en-US" sz="1100" dirty="0" err="1" smtClean="0"/>
              <a:t>Kossek</a:t>
            </a:r>
            <a:r>
              <a:rPr lang="en-US" sz="1100" dirty="0" smtClean="0"/>
              <a:t>, Ph.D. Michigan State University</a:t>
            </a:r>
          </a:p>
          <a:p>
            <a:pPr algn="ctr"/>
            <a:endParaRPr lang="en-US"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mtClean="0"/>
              <a:t>Defining Family and Non-Work </a:t>
            </a:r>
            <a:br>
              <a:rPr lang="en-US" smtClean="0"/>
            </a:br>
            <a:r>
              <a:rPr lang="en-US" smtClean="0"/>
              <a:t>Aspects of Life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Defining Family and Non-Work </a:t>
            </a:r>
            <a:br>
              <a:rPr lang="en-US" dirty="0" smtClean="0"/>
            </a:br>
            <a:r>
              <a:rPr lang="en-US" dirty="0" smtClean="0"/>
              <a:t>Aspects of Life </a:t>
            </a:r>
            <a:endParaRPr lang="en-US" dirty="0"/>
          </a:p>
        </p:txBody>
      </p:sp>
      <p:sp>
        <p:nvSpPr>
          <p:cNvPr id="3" name="Content Placeholder 2"/>
          <p:cNvSpPr>
            <a:spLocks noGrp="1"/>
          </p:cNvSpPr>
          <p:nvPr>
            <p:ph idx="1"/>
          </p:nvPr>
        </p:nvSpPr>
        <p:spPr/>
        <p:txBody>
          <a:bodyPr/>
          <a:lstStyle/>
          <a:p>
            <a:r>
              <a:rPr lang="en-US" dirty="0" smtClean="0"/>
              <a:t>What are typical family members? </a:t>
            </a:r>
          </a:p>
          <a:p>
            <a:pPr lvl="1"/>
            <a:r>
              <a:rPr lang="en-US" dirty="0" smtClean="0"/>
              <a:t>Spouse/partner</a:t>
            </a:r>
            <a:endParaRPr lang="en-US" sz="2000" dirty="0" smtClean="0"/>
          </a:p>
          <a:p>
            <a:pPr lvl="1"/>
            <a:r>
              <a:rPr lang="en-US" dirty="0" smtClean="0"/>
              <a:t>Children and grandchildren</a:t>
            </a:r>
            <a:endParaRPr lang="en-US" sz="2000" dirty="0" smtClean="0"/>
          </a:p>
          <a:p>
            <a:pPr lvl="1"/>
            <a:r>
              <a:rPr lang="en-US" dirty="0" smtClean="0"/>
              <a:t>Parents and grandparents</a:t>
            </a:r>
            <a:endParaRPr lang="en-US" sz="2000" dirty="0" smtClean="0"/>
          </a:p>
          <a:p>
            <a:pPr lvl="1"/>
            <a:r>
              <a:rPr lang="en-US" dirty="0" smtClean="0"/>
              <a:t>Brothers and sisters</a:t>
            </a:r>
            <a:endParaRPr lang="en-US" sz="2000" dirty="0" smtClean="0"/>
          </a:p>
          <a:p>
            <a:pPr lvl="1"/>
            <a:r>
              <a:rPr lang="en-US" dirty="0" smtClean="0"/>
              <a:t>Aunts, uncles, cousins, </a:t>
            </a:r>
            <a:br>
              <a:rPr lang="en-US" dirty="0" smtClean="0"/>
            </a:br>
            <a:r>
              <a:rPr lang="en-US" dirty="0" smtClean="0"/>
              <a:t>nieces, nephews </a:t>
            </a:r>
            <a:endParaRPr lang="en-US" dirty="0"/>
          </a:p>
        </p:txBody>
      </p:sp>
      <p:pic>
        <p:nvPicPr>
          <p:cNvPr id="6" name="Picture 5" descr="looking at globe crop.jpg"/>
          <p:cNvPicPr>
            <a:picLocks noChangeAspect="1"/>
          </p:cNvPicPr>
          <p:nvPr/>
        </p:nvPicPr>
        <p:blipFill>
          <a:blip r:embed="rId2"/>
          <a:stretch>
            <a:fillRect/>
          </a:stretch>
        </p:blipFill>
        <p:spPr>
          <a:xfrm>
            <a:off x="6184900" y="2853944"/>
            <a:ext cx="2386323" cy="3165856"/>
          </a:xfrm>
          <a:prstGeom prst="rect">
            <a:avLst/>
          </a:prstGeom>
        </p:spPr>
      </p:pic>
      <p:sp>
        <p:nvSpPr>
          <p:cNvPr id="7" name="Rectangle 6"/>
          <p:cNvSpPr/>
          <p:nvPr/>
        </p:nvSpPr>
        <p:spPr>
          <a:xfrm>
            <a:off x="5981700" y="2705100"/>
            <a:ext cx="2413000" cy="3162300"/>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12630"/>
            <a:ext cx="8229600" cy="4724400"/>
          </a:xfrm>
        </p:spPr>
        <p:txBody>
          <a:bodyPr/>
          <a:lstStyle/>
          <a:p>
            <a:r>
              <a:rPr lang="en-US" dirty="0" smtClean="0"/>
              <a:t>Some families are nontraditional</a:t>
            </a:r>
          </a:p>
          <a:p>
            <a:pPr marL="0" lvl="1" indent="0">
              <a:buNone/>
            </a:pPr>
            <a:r>
              <a:rPr lang="en-US" dirty="0" smtClean="0"/>
              <a:t>These “families” can serve the same function as traditional families and can be just as important to a person as a parent or child. Some examples are:</a:t>
            </a:r>
          </a:p>
          <a:p>
            <a:pPr lvl="1"/>
            <a:r>
              <a:rPr lang="en-US" dirty="0" smtClean="0"/>
              <a:t>Friends</a:t>
            </a:r>
          </a:p>
          <a:p>
            <a:pPr lvl="1"/>
            <a:r>
              <a:rPr lang="en-US" dirty="0" smtClean="0"/>
              <a:t>Volunteer groups</a:t>
            </a:r>
          </a:p>
          <a:p>
            <a:pPr lvl="1"/>
            <a:r>
              <a:rPr lang="en-US" dirty="0" smtClean="0"/>
              <a:t>Co-workers</a:t>
            </a:r>
          </a:p>
          <a:p>
            <a:pPr lvl="1"/>
            <a:r>
              <a:rPr lang="en-US" dirty="0" smtClean="0"/>
              <a:t>Neighbors</a:t>
            </a:r>
          </a:p>
          <a:p>
            <a:pPr marL="0" lvl="1" indent="0">
              <a:buNone/>
            </a:pPr>
            <a:r>
              <a:rPr lang="en-US" dirty="0" smtClean="0"/>
              <a:t>It’s important to recognize that nontraditional families are just as important to some people as are the more traditional families.</a:t>
            </a:r>
          </a:p>
          <a:p>
            <a:endParaRPr lang="en-US" dirty="0"/>
          </a:p>
        </p:txBody>
      </p:sp>
      <p:sp>
        <p:nvSpPr>
          <p:cNvPr id="4" name="Title 1"/>
          <p:cNvSpPr>
            <a:spLocks noGrp="1"/>
          </p:cNvSpPr>
          <p:nvPr>
            <p:ph type="title"/>
          </p:nvPr>
        </p:nvSpPr>
        <p:spPr>
          <a:xfrm>
            <a:off x="457200" y="381000"/>
            <a:ext cx="8229600" cy="1036638"/>
          </a:xfrm>
        </p:spPr>
        <p:txBody>
          <a:bodyPr>
            <a:normAutofit fontScale="90000"/>
          </a:bodyPr>
          <a:lstStyle/>
          <a:p>
            <a:r>
              <a:rPr lang="en-US" dirty="0" smtClean="0"/>
              <a:t>Defining Family and Non-Work </a:t>
            </a:r>
            <a:br>
              <a:rPr lang="en-US" dirty="0" smtClean="0"/>
            </a:br>
            <a:r>
              <a:rPr lang="en-US" dirty="0" smtClean="0"/>
              <a:t>Aspects of Life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8000"/>
            <a:ext cx="8229600" cy="3733800"/>
          </a:xfrm>
        </p:spPr>
        <p:txBody>
          <a:bodyPr/>
          <a:lstStyle/>
          <a:p>
            <a:pPr marL="0" lvl="1" indent="0">
              <a:buNone/>
            </a:pPr>
            <a:r>
              <a:rPr lang="en-US" sz="3200" dirty="0" smtClean="0">
                <a:solidFill>
                  <a:schemeClr val="tx2"/>
                </a:solidFill>
              </a:rPr>
              <a:t>Employer support is changing</a:t>
            </a:r>
          </a:p>
          <a:p>
            <a:pPr marL="0" lvl="1" indent="0">
              <a:buNone/>
            </a:pPr>
            <a:r>
              <a:rPr lang="en-US" dirty="0" smtClean="0"/>
              <a:t>There has been broadening of policies and practices to support participation in additional life roles such as:</a:t>
            </a:r>
          </a:p>
          <a:p>
            <a:pPr marL="685800" lvl="1" indent="-279400">
              <a:spcBef>
                <a:spcPts val="300"/>
              </a:spcBef>
            </a:pPr>
            <a:r>
              <a:rPr lang="en-US" dirty="0" smtClean="0"/>
              <a:t>Community</a:t>
            </a:r>
          </a:p>
          <a:p>
            <a:pPr marL="685800" lvl="1" indent="-279400">
              <a:spcBef>
                <a:spcPts val="300"/>
              </a:spcBef>
            </a:pPr>
            <a:r>
              <a:rPr lang="en-US" dirty="0" smtClean="0"/>
              <a:t>Elder care</a:t>
            </a:r>
          </a:p>
          <a:p>
            <a:pPr marL="685800" lvl="1" indent="-279400">
              <a:spcBef>
                <a:spcPts val="300"/>
              </a:spcBef>
            </a:pPr>
            <a:r>
              <a:rPr lang="en-US" dirty="0" smtClean="0"/>
              <a:t>Teen supervision</a:t>
            </a:r>
          </a:p>
          <a:p>
            <a:pPr marL="685800" lvl="1" indent="-279400">
              <a:spcBef>
                <a:spcPts val="300"/>
              </a:spcBef>
            </a:pPr>
            <a:r>
              <a:rPr lang="en-US" dirty="0" smtClean="0"/>
              <a:t>Personal health care</a:t>
            </a:r>
          </a:p>
          <a:p>
            <a:pPr marL="685800" lvl="1" indent="-279400">
              <a:spcBef>
                <a:spcPts val="300"/>
              </a:spcBef>
            </a:pPr>
            <a:r>
              <a:rPr lang="en-US" dirty="0" smtClean="0"/>
              <a:t>Personal values (e.g. political, religious)</a:t>
            </a:r>
          </a:p>
          <a:p>
            <a:pPr marL="685800" lvl="1" indent="-279400">
              <a:spcBef>
                <a:spcPts val="300"/>
              </a:spcBef>
            </a:pPr>
            <a:r>
              <a:rPr lang="en-US" dirty="0" smtClean="0"/>
              <a:t>Military service</a:t>
            </a:r>
          </a:p>
          <a:p>
            <a:pPr marL="685800" lvl="1" indent="-279400">
              <a:spcBef>
                <a:spcPts val="300"/>
              </a:spcBef>
            </a:pPr>
            <a:r>
              <a:rPr lang="en-US" dirty="0" smtClean="0"/>
              <a:t>Domestic chores</a:t>
            </a:r>
          </a:p>
          <a:p>
            <a:pPr marL="685800" lvl="1" indent="-279400">
              <a:spcBef>
                <a:spcPts val="300"/>
              </a:spcBef>
            </a:pPr>
            <a:r>
              <a:rPr lang="en-US" dirty="0" smtClean="0"/>
              <a:t>Exercise </a:t>
            </a:r>
          </a:p>
          <a:p>
            <a:pPr>
              <a:spcAft>
                <a:spcPts val="600"/>
              </a:spcAft>
            </a:pPr>
            <a:endParaRPr lang="en-US" dirty="0"/>
          </a:p>
        </p:txBody>
      </p:sp>
      <p:sp>
        <p:nvSpPr>
          <p:cNvPr id="4" name="Title 1"/>
          <p:cNvSpPr>
            <a:spLocks noGrp="1"/>
          </p:cNvSpPr>
          <p:nvPr>
            <p:ph type="title"/>
          </p:nvPr>
        </p:nvSpPr>
        <p:spPr>
          <a:xfrm>
            <a:off x="457200" y="381000"/>
            <a:ext cx="8229600" cy="1036638"/>
          </a:xfrm>
        </p:spPr>
        <p:txBody>
          <a:bodyPr>
            <a:normAutofit fontScale="90000"/>
          </a:bodyPr>
          <a:lstStyle/>
          <a:p>
            <a:r>
              <a:rPr lang="en-US" dirty="0" smtClean="0"/>
              <a:t>Defining Family and Non-Work </a:t>
            </a:r>
            <a:br>
              <a:rPr lang="en-US" dirty="0" smtClean="0"/>
            </a:br>
            <a:r>
              <a:rPr lang="en-US" dirty="0" smtClean="0"/>
              <a:t>Aspects of Life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Costs to the Employees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to the Employees</a:t>
            </a:r>
            <a:endParaRPr lang="en-US" dirty="0"/>
          </a:p>
        </p:txBody>
      </p:sp>
      <p:sp>
        <p:nvSpPr>
          <p:cNvPr id="3" name="Content Placeholder 2"/>
          <p:cNvSpPr>
            <a:spLocks noGrp="1"/>
          </p:cNvSpPr>
          <p:nvPr>
            <p:ph idx="1"/>
          </p:nvPr>
        </p:nvSpPr>
        <p:spPr/>
        <p:txBody>
          <a:bodyPr/>
          <a:lstStyle/>
          <a:p>
            <a:pPr marL="0" indent="0"/>
            <a:r>
              <a:rPr lang="en-US" dirty="0" smtClean="0"/>
              <a:t>Work-family stress can cause substantial costs to the employee and his or her family:</a:t>
            </a:r>
          </a:p>
          <a:p>
            <a:pPr marL="635000" lvl="1" indent="-234950"/>
            <a:r>
              <a:rPr lang="en-US" dirty="0" smtClean="0"/>
              <a:t>Decreased mental and physical health as result of increased work-family conflict</a:t>
            </a:r>
          </a:p>
          <a:p>
            <a:pPr marL="635000" lvl="1" indent="-234950"/>
            <a:r>
              <a:rPr lang="en-US" dirty="0" smtClean="0"/>
              <a:t>Higher levels of stress and strain and lower levels </a:t>
            </a:r>
            <a:br>
              <a:rPr lang="en-US" dirty="0" smtClean="0"/>
            </a:br>
            <a:r>
              <a:rPr lang="en-US" dirty="0" smtClean="0"/>
              <a:t>of organizational commitment, job satisfaction, engagement and safety </a:t>
            </a:r>
          </a:p>
          <a:p>
            <a:pPr marL="635000" lvl="1" indent="-234950"/>
            <a:r>
              <a:rPr lang="en-US" dirty="0" smtClean="0"/>
              <a:t>Higher levels of turnover intentions and lower performance </a:t>
            </a:r>
          </a:p>
          <a:p>
            <a:pPr marL="635000" lvl="1" indent="-234950"/>
            <a:endParaRPr lang="en-US" dirty="0" smtClean="0"/>
          </a:p>
          <a:p>
            <a:pPr marL="635000" lvl="1" indent="-234950"/>
            <a:endParaRPr lang="en-US" dirty="0" smtClean="0"/>
          </a:p>
          <a:p>
            <a:pPr marL="400050" lvl="1" indent="0"/>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to the Employees</a:t>
            </a:r>
            <a:endParaRPr lang="en-US" dirty="0"/>
          </a:p>
        </p:txBody>
      </p:sp>
      <p:sp>
        <p:nvSpPr>
          <p:cNvPr id="3" name="Content Placeholder 2"/>
          <p:cNvSpPr>
            <a:spLocks noGrp="1"/>
          </p:cNvSpPr>
          <p:nvPr>
            <p:ph idx="1"/>
          </p:nvPr>
        </p:nvSpPr>
        <p:spPr/>
        <p:txBody>
          <a:bodyPr/>
          <a:lstStyle/>
          <a:p>
            <a:pPr marL="0" lvl="0" indent="0"/>
            <a:r>
              <a:rPr lang="en-US" dirty="0" smtClean="0"/>
              <a:t>Our research demonstrates that when supervisors are trained to engage in family supportive supervisor behaviors, employees report </a:t>
            </a:r>
            <a:r>
              <a:rPr lang="en-US" dirty="0" smtClean="0">
                <a:solidFill>
                  <a:srgbClr val="5E8A26"/>
                </a:solidFill>
              </a:rPr>
              <a:t>high levels of physical health</a:t>
            </a:r>
            <a:r>
              <a:rPr lang="en-US" dirty="0" smtClean="0"/>
              <a:t> and </a:t>
            </a:r>
            <a:r>
              <a:rPr lang="en-US" dirty="0" smtClean="0">
                <a:solidFill>
                  <a:srgbClr val="5E8A26"/>
                </a:solidFill>
              </a:rPr>
              <a:t>job satisfaction </a:t>
            </a:r>
            <a:r>
              <a:rPr lang="en-US" dirty="0" smtClean="0"/>
              <a:t>and </a:t>
            </a:r>
            <a:r>
              <a:rPr lang="en-US" dirty="0" smtClean="0">
                <a:solidFill>
                  <a:srgbClr val="5E8A26"/>
                </a:solidFill>
              </a:rPr>
              <a:t>lower levels of turnover intentions. </a:t>
            </a:r>
          </a:p>
          <a:p>
            <a:pPr marL="400050" lvl="1" indent="0"/>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to the Employees</a:t>
            </a:r>
            <a:endParaRPr lang="en-US" dirty="0"/>
          </a:p>
        </p:txBody>
      </p:sp>
      <p:sp>
        <p:nvSpPr>
          <p:cNvPr id="3" name="Content Placeholder 2"/>
          <p:cNvSpPr>
            <a:spLocks noGrp="1"/>
          </p:cNvSpPr>
          <p:nvPr>
            <p:ph idx="1"/>
          </p:nvPr>
        </p:nvSpPr>
        <p:spPr>
          <a:xfrm>
            <a:off x="457200" y="1981200"/>
            <a:ext cx="8229600" cy="4178300"/>
          </a:xfrm>
        </p:spPr>
        <p:txBody>
          <a:bodyPr/>
          <a:lstStyle/>
          <a:p>
            <a:r>
              <a:rPr lang="en-US" dirty="0" smtClean="0"/>
              <a:t>Children of employees are affected</a:t>
            </a:r>
          </a:p>
          <a:p>
            <a:pPr lvl="1"/>
            <a:r>
              <a:rPr lang="en-US" sz="2200" dirty="0" smtClean="0"/>
              <a:t>Education of children suffers when parents cannot meet with teachers, oversee homework, and attend school events.</a:t>
            </a:r>
          </a:p>
          <a:p>
            <a:pPr lvl="1"/>
            <a:r>
              <a:rPr lang="en-US" sz="2200" dirty="0" smtClean="0"/>
              <a:t>Health of children suffers when kids cannot be cared for at home or treated except at the emergency room after hours. </a:t>
            </a:r>
          </a:p>
          <a:p>
            <a:pPr lvl="1"/>
            <a:r>
              <a:rPr lang="en-US" sz="2200" dirty="0" smtClean="0"/>
              <a:t>In one survey, more than 40% of parents reported that their working conditions affected their children’s health—from 	a child missing a needed doctor’s appointment to a child failing to receive adequate early care, causing an illness or condition to worsen.</a:t>
            </a:r>
          </a:p>
          <a:p>
            <a:pPr lvl="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to the Employees</a:t>
            </a:r>
            <a:endParaRPr lang="en-US" dirty="0"/>
          </a:p>
        </p:txBody>
      </p:sp>
      <p:sp>
        <p:nvSpPr>
          <p:cNvPr id="3" name="Content Placeholder 2"/>
          <p:cNvSpPr>
            <a:spLocks noGrp="1"/>
          </p:cNvSpPr>
          <p:nvPr>
            <p:ph idx="1"/>
          </p:nvPr>
        </p:nvSpPr>
        <p:spPr>
          <a:xfrm>
            <a:off x="457200" y="1981200"/>
            <a:ext cx="8229600" cy="4178300"/>
          </a:xfrm>
        </p:spPr>
        <p:txBody>
          <a:bodyPr/>
          <a:lstStyle/>
          <a:p>
            <a:r>
              <a:rPr lang="en-US" dirty="0" smtClean="0"/>
              <a:t>Finding adequate child care is a problem</a:t>
            </a:r>
          </a:p>
          <a:p>
            <a:pPr lvl="1"/>
            <a:r>
              <a:rPr lang="en-US" dirty="0" smtClean="0"/>
              <a:t>According to the National Institute for Child Health and Human Development, 60%t of childcare in the U.S. is of “poor or mediocre” quality (Williams, 2006). </a:t>
            </a:r>
            <a:endParaRPr lang="en-US" sz="2000" dirty="0" smtClean="0"/>
          </a:p>
          <a:p>
            <a:pPr lvl="1"/>
            <a:r>
              <a:rPr lang="en-US" dirty="0" smtClean="0"/>
              <a:t>Many childcare arrangements are informal and break down often. Lack of flexibility in parents’ schedules leads many children from working families to become latchkey kids who are home alone after school with no adult or parent present.</a:t>
            </a:r>
            <a:endParaRPr lang="en-US" sz="2000" dirty="0" smtClean="0"/>
          </a:p>
          <a:p>
            <a:pPr lvl="1"/>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Costs to Employers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you learn?</a:t>
            </a:r>
            <a:endParaRPr lang="en-US" dirty="0"/>
          </a:p>
        </p:txBody>
      </p:sp>
      <p:sp>
        <p:nvSpPr>
          <p:cNvPr id="3" name="Content Placeholder 2"/>
          <p:cNvSpPr>
            <a:spLocks noGrp="1"/>
          </p:cNvSpPr>
          <p:nvPr>
            <p:ph idx="1"/>
          </p:nvPr>
        </p:nvSpPr>
        <p:spPr>
          <a:xfrm>
            <a:off x="457200" y="1981199"/>
            <a:ext cx="8229600" cy="4959927"/>
          </a:xfrm>
        </p:spPr>
        <p:txBody>
          <a:bodyPr/>
          <a:lstStyle/>
          <a:p>
            <a:r>
              <a:rPr lang="en-US" dirty="0" smtClean="0"/>
              <a:t>This training is designed to:</a:t>
            </a:r>
          </a:p>
          <a:p>
            <a:pPr lvl="1"/>
            <a:r>
              <a:rPr lang="en-US" dirty="0" smtClean="0"/>
              <a:t>Describe the benefits of providing support to help employees combine their work with their non-work/family lives</a:t>
            </a:r>
          </a:p>
          <a:p>
            <a:pPr lvl="1"/>
            <a:r>
              <a:rPr lang="en-US" dirty="0" smtClean="0"/>
              <a:t> Feed back information on the work-life surveys that were completed in your company</a:t>
            </a:r>
          </a:p>
          <a:p>
            <a:pPr lvl="1"/>
            <a:r>
              <a:rPr lang="en-US" dirty="0" smtClean="0"/>
              <a:t> Offer approaches to implementation, i.e. surveys, interviews, and focus groups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to Employers</a:t>
            </a:r>
            <a:endParaRPr lang="en-US" dirty="0"/>
          </a:p>
        </p:txBody>
      </p:sp>
      <p:sp>
        <p:nvSpPr>
          <p:cNvPr id="3" name="Content Placeholder 2"/>
          <p:cNvSpPr>
            <a:spLocks noGrp="1"/>
          </p:cNvSpPr>
          <p:nvPr>
            <p:ph idx="1"/>
          </p:nvPr>
        </p:nvSpPr>
        <p:spPr/>
        <p:txBody>
          <a:bodyPr/>
          <a:lstStyle/>
          <a:p>
            <a:pPr marL="0" indent="0"/>
            <a:r>
              <a:rPr lang="en-US" dirty="0" smtClean="0"/>
              <a:t>What are the costs to the organization to when employees are experiencing high levels of work-family stress? </a:t>
            </a:r>
          </a:p>
          <a:p>
            <a:pPr lvl="1"/>
            <a:r>
              <a:rPr lang="en-US" dirty="0" smtClean="0"/>
              <a:t>Time lost — to additional phone calls, and time off when an employee deals with crises</a:t>
            </a:r>
            <a:endParaRPr lang="en-US" sz="2000" dirty="0" smtClean="0"/>
          </a:p>
          <a:p>
            <a:pPr lvl="1"/>
            <a:r>
              <a:rPr lang="en-US" dirty="0" smtClean="0"/>
              <a:t>Family safety suffers when changing work shifts leave children without consistent adult supervision.  </a:t>
            </a:r>
            <a:endParaRPr lang="en-US" sz="2000" dirty="0" smtClean="0"/>
          </a:p>
          <a:p>
            <a:pPr lvl="1"/>
            <a:r>
              <a:rPr lang="en-US" dirty="0" smtClean="0"/>
              <a:t>Workplace safety is compromised when work-family conflict is high* </a:t>
            </a:r>
            <a:endParaRPr lang="en-US" sz="2000" dirty="0" smtClean="0"/>
          </a:p>
          <a:p>
            <a:pPr marL="400050" lvl="1" indent="0"/>
            <a:endParaRPr lang="en-US" dirty="0" smtClean="0"/>
          </a:p>
          <a:p>
            <a:pPr marL="0" indent="0"/>
            <a:endParaRPr lang="en-US" dirty="0"/>
          </a:p>
        </p:txBody>
      </p:sp>
      <p:sp>
        <p:nvSpPr>
          <p:cNvPr id="4" name="TextBox 3"/>
          <p:cNvSpPr txBox="1"/>
          <p:nvPr/>
        </p:nvSpPr>
        <p:spPr>
          <a:xfrm>
            <a:off x="1165229" y="6094499"/>
            <a:ext cx="5778500" cy="246221"/>
          </a:xfrm>
          <a:prstGeom prst="rect">
            <a:avLst/>
          </a:prstGeom>
          <a:noFill/>
        </p:spPr>
        <p:txBody>
          <a:bodyPr wrap="square" rtlCol="0">
            <a:spAutoFit/>
          </a:bodyPr>
          <a:lstStyle/>
          <a:p>
            <a:r>
              <a:rPr lang="en-US" sz="1000" dirty="0" smtClean="0"/>
              <a:t>* Cullen and Hammer, 2007</a:t>
            </a:r>
            <a:endParaRPr lang="en-US"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to Employers</a:t>
            </a:r>
            <a:endParaRPr lang="en-US" dirty="0"/>
          </a:p>
        </p:txBody>
      </p:sp>
      <p:sp>
        <p:nvSpPr>
          <p:cNvPr id="3" name="Content Placeholder 2"/>
          <p:cNvSpPr>
            <a:spLocks noGrp="1"/>
          </p:cNvSpPr>
          <p:nvPr>
            <p:ph idx="1"/>
          </p:nvPr>
        </p:nvSpPr>
        <p:spPr/>
        <p:txBody>
          <a:bodyPr/>
          <a:lstStyle/>
          <a:p>
            <a:pPr marL="0" indent="0"/>
            <a:r>
              <a:rPr lang="en-US" dirty="0" smtClean="0"/>
              <a:t>Higher levels of stress and work-family conflict for employees also cause: </a:t>
            </a:r>
          </a:p>
          <a:p>
            <a:pPr lvl="1"/>
            <a:r>
              <a:rPr lang="en-US" dirty="0" smtClean="0"/>
              <a:t>Lower levels of performance, lower levels of job satisfaction, lower levels of commitment to the organization, more on-the-job accidents and lower levels of general health and well-being.</a:t>
            </a:r>
            <a:endParaRPr lang="en-US" sz="2000" dirty="0" smtClean="0"/>
          </a:p>
          <a:p>
            <a:pPr lvl="1"/>
            <a:r>
              <a:rPr lang="en-US" dirty="0" smtClean="0"/>
              <a:t> Higher levels of absence, increased turnover of workers, and higher levels of burnout among workers.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to Employers</a:t>
            </a:r>
            <a:endParaRPr lang="en-US" dirty="0"/>
          </a:p>
        </p:txBody>
      </p:sp>
      <p:sp>
        <p:nvSpPr>
          <p:cNvPr id="3" name="Content Placeholder 2"/>
          <p:cNvSpPr>
            <a:spLocks noGrp="1"/>
          </p:cNvSpPr>
          <p:nvPr>
            <p:ph idx="1"/>
          </p:nvPr>
        </p:nvSpPr>
        <p:spPr/>
        <p:txBody>
          <a:bodyPr/>
          <a:lstStyle/>
          <a:p>
            <a:pPr marL="0" lvl="0" indent="0"/>
            <a:r>
              <a:rPr lang="en-US" dirty="0" smtClean="0"/>
              <a:t>Thus, work-family stress is related to increased costs to the employer in the form of potential increased </a:t>
            </a:r>
            <a:r>
              <a:rPr lang="en-US" dirty="0" smtClean="0">
                <a:solidFill>
                  <a:srgbClr val="5E8A26"/>
                </a:solidFill>
              </a:rPr>
              <a:t>health care costs</a:t>
            </a:r>
            <a:r>
              <a:rPr lang="en-US" dirty="0" smtClean="0"/>
              <a:t>, decr</a:t>
            </a:r>
            <a:r>
              <a:rPr lang="en-US" dirty="0" smtClean="0">
                <a:solidFill>
                  <a:srgbClr val="5E8A26"/>
                </a:solidFill>
              </a:rPr>
              <a:t>eased productivity</a:t>
            </a:r>
            <a:r>
              <a:rPr lang="en-US" dirty="0" smtClean="0"/>
              <a:t>, and </a:t>
            </a:r>
            <a:r>
              <a:rPr lang="en-US" dirty="0" smtClean="0">
                <a:solidFill>
                  <a:srgbClr val="5E8A26"/>
                </a:solidFill>
              </a:rPr>
              <a:t>increased turnover</a:t>
            </a:r>
            <a:r>
              <a:rPr lang="en-US" dirty="0" smtClean="0"/>
              <a:t> of employees.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What Employers Can Do: </a:t>
            </a:r>
          </a:p>
          <a:p>
            <a:r>
              <a:rPr lang="en-US" dirty="0" smtClean="0"/>
              <a:t>Flexibility and  Supervisor Support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Flexibility and Employer Support</a:t>
            </a:r>
            <a:endParaRPr lang="en-US" dirty="0"/>
          </a:p>
        </p:txBody>
      </p:sp>
      <p:sp>
        <p:nvSpPr>
          <p:cNvPr id="3" name="Content Placeholder 2"/>
          <p:cNvSpPr>
            <a:spLocks noGrp="1"/>
          </p:cNvSpPr>
          <p:nvPr>
            <p:ph idx="1"/>
          </p:nvPr>
        </p:nvSpPr>
        <p:spPr/>
        <p:txBody>
          <a:bodyPr/>
          <a:lstStyle/>
          <a:p>
            <a:r>
              <a:rPr lang="en-US" dirty="0" smtClean="0"/>
              <a:t>Flexibility and Supervisor Support Are key</a:t>
            </a:r>
          </a:p>
          <a:p>
            <a:r>
              <a:rPr lang="en-US" sz="2800" dirty="0" smtClean="0">
                <a:solidFill>
                  <a:schemeClr val="tx1"/>
                </a:solidFill>
              </a:rPr>
              <a:t>Why do we need flexibility in the workplace?</a:t>
            </a:r>
          </a:p>
          <a:p>
            <a:pPr lvl="1"/>
            <a:r>
              <a:rPr lang="en-US" dirty="0" smtClean="0"/>
              <a:t> People inherently need to have control over their lives. </a:t>
            </a:r>
          </a:p>
          <a:p>
            <a:pPr lvl="1"/>
            <a:r>
              <a:rPr lang="en-US" dirty="0" smtClean="0"/>
              <a:t>The more input employees are given into scheduling their work hours and how to do their jobs, the better they will feel about their work and about their supervisor and the company as a whole. </a:t>
            </a:r>
          </a:p>
          <a:p>
            <a:pPr lvl="1"/>
            <a:r>
              <a:rPr lang="en-US" dirty="0" smtClean="0"/>
              <a:t> Increased flexibility and perceived control is related to decreased work-family stress, and improved health of employees.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Flexibility and Employer Support</a:t>
            </a:r>
            <a:endParaRPr lang="en-US" dirty="0"/>
          </a:p>
        </p:txBody>
      </p:sp>
      <p:sp>
        <p:nvSpPr>
          <p:cNvPr id="3" name="Content Placeholder 2"/>
          <p:cNvSpPr>
            <a:spLocks noGrp="1"/>
          </p:cNvSpPr>
          <p:nvPr>
            <p:ph idx="1"/>
          </p:nvPr>
        </p:nvSpPr>
        <p:spPr/>
        <p:txBody>
          <a:bodyPr/>
          <a:lstStyle/>
          <a:p>
            <a:r>
              <a:rPr lang="en-US" dirty="0" smtClean="0"/>
              <a:t>Supervisors can help</a:t>
            </a:r>
          </a:p>
          <a:p>
            <a:pPr lvl="1"/>
            <a:r>
              <a:rPr lang="en-US" dirty="0" smtClean="0"/>
              <a:t>Research on work-family stress has shown that supervisors who directly interact with employees have some ability to increase or reduce the work-family stress experienced by those workers. </a:t>
            </a:r>
          </a:p>
          <a:p>
            <a:pPr lvl="1"/>
            <a:r>
              <a:rPr lang="en-US" dirty="0" smtClean="0"/>
              <a:t>We see </a:t>
            </a:r>
            <a:r>
              <a:rPr lang="en-US" b="1" dirty="0" smtClean="0">
                <a:solidFill>
                  <a:srgbClr val="5E8A26"/>
                </a:solidFill>
              </a:rPr>
              <a:t>supervisors </a:t>
            </a:r>
            <a:r>
              <a:rPr lang="en-US" dirty="0" smtClean="0"/>
              <a:t>as the </a:t>
            </a:r>
            <a:r>
              <a:rPr lang="en-US" b="1" dirty="0" smtClean="0">
                <a:solidFill>
                  <a:schemeClr val="accent3"/>
                </a:solidFill>
              </a:rPr>
              <a:t>linking pins</a:t>
            </a:r>
            <a:r>
              <a:rPr lang="en-US" dirty="0" smtClean="0">
                <a:solidFill>
                  <a:schemeClr val="accent3"/>
                </a:solidFill>
              </a:rPr>
              <a:t> </a:t>
            </a:r>
            <a:r>
              <a:rPr lang="en-US" dirty="0" smtClean="0"/>
              <a:t>in work-life support. </a:t>
            </a:r>
          </a:p>
          <a:p>
            <a:pPr marL="685800" lvl="1">
              <a:spcAft>
                <a:spcPts val="600"/>
              </a:spcAft>
            </a:pPr>
            <a:r>
              <a:rPr lang="en-US" dirty="0" smtClean="0"/>
              <a:t>This training is focused on </a:t>
            </a:r>
            <a:r>
              <a:rPr lang="en-US" b="1" dirty="0" smtClean="0">
                <a:solidFill>
                  <a:srgbClr val="5E8A26"/>
                </a:solidFill>
              </a:rPr>
              <a:t>what you can do</a:t>
            </a:r>
            <a:r>
              <a:rPr lang="en-US" dirty="0" smtClean="0"/>
              <a:t>, as a supervisor, to help workers better manage work and family.</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Work-Family Survey:</a:t>
            </a:r>
          </a:p>
          <a:p>
            <a:r>
              <a:rPr lang="en-US" dirty="0" smtClean="0"/>
              <a:t>What We Found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Work-Family Survey</a:t>
            </a:r>
            <a:endParaRPr lang="en-US" dirty="0"/>
          </a:p>
        </p:txBody>
      </p:sp>
      <p:sp>
        <p:nvSpPr>
          <p:cNvPr id="3" name="Content Placeholder 2"/>
          <p:cNvSpPr>
            <a:spLocks noGrp="1"/>
          </p:cNvSpPr>
          <p:nvPr>
            <p:ph idx="1"/>
          </p:nvPr>
        </p:nvSpPr>
        <p:spPr/>
        <p:txBody>
          <a:bodyPr/>
          <a:lstStyle/>
          <a:p>
            <a:r>
              <a:rPr lang="en-US" dirty="0" smtClean="0"/>
              <a:t>[ insert company-specific information here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Work-Family Survey</a:t>
            </a:r>
            <a:endParaRPr lang="en-US" dirty="0"/>
          </a:p>
        </p:txBody>
      </p:sp>
      <p:sp>
        <p:nvSpPr>
          <p:cNvPr id="3" name="Content Placeholder 2"/>
          <p:cNvSpPr>
            <a:spLocks noGrp="1"/>
          </p:cNvSpPr>
          <p:nvPr>
            <p:ph idx="1"/>
          </p:nvPr>
        </p:nvSpPr>
        <p:spPr/>
        <p:txBody>
          <a:bodyPr/>
          <a:lstStyle/>
          <a:p>
            <a:pPr marL="0" indent="0">
              <a:spcAft>
                <a:spcPts val="600"/>
              </a:spcAft>
            </a:pPr>
            <a:r>
              <a:rPr lang="en-US" dirty="0" smtClean="0"/>
              <a:t>There are two general categories of support supervisors can employ to help employees deal with family issues:</a:t>
            </a:r>
          </a:p>
          <a:p>
            <a:pPr lvl="1"/>
            <a:r>
              <a:rPr lang="en-US" dirty="0" smtClean="0"/>
              <a:t>Interpersonal/social or emotional support</a:t>
            </a:r>
          </a:p>
          <a:p>
            <a:pPr lvl="1"/>
            <a:r>
              <a:rPr lang="en-US" dirty="0" smtClean="0"/>
              <a:t>Tangible or “structural” support to help employees access available policies, benefits or adjust schedules to reduce work family conflicts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686800" cy="3733800"/>
          </a:xfrm>
        </p:spPr>
        <p:txBody>
          <a:bodyPr/>
          <a:lstStyle/>
          <a:p>
            <a:pPr marL="0" indent="0">
              <a:spcAft>
                <a:spcPts val="600"/>
              </a:spcAft>
            </a:pPr>
            <a:r>
              <a:rPr lang="en-US" dirty="0" smtClean="0"/>
              <a:t>In our survey, we ask </a:t>
            </a:r>
            <a:r>
              <a:rPr lang="en-US" dirty="0" smtClean="0">
                <a:solidFill>
                  <a:srgbClr val="5E8A26"/>
                </a:solidFill>
              </a:rPr>
              <a:t>supervisors</a:t>
            </a:r>
            <a:r>
              <a:rPr lang="en-US" dirty="0" smtClean="0"/>
              <a:t> and </a:t>
            </a:r>
            <a:r>
              <a:rPr lang="en-US" dirty="0" smtClean="0">
                <a:solidFill>
                  <a:srgbClr val="5E8A26"/>
                </a:solidFill>
              </a:rPr>
              <a:t>employees</a:t>
            </a:r>
            <a:r>
              <a:rPr lang="en-US" dirty="0" smtClean="0"/>
              <a:t> to rate statements about Supervisors/Managers as:</a:t>
            </a:r>
          </a:p>
          <a:p>
            <a:pPr marL="0" indent="0"/>
            <a:r>
              <a:rPr lang="en-US" sz="2400" dirty="0" smtClean="0">
                <a:solidFill>
                  <a:schemeClr val="tx1"/>
                </a:solidFill>
              </a:rPr>
              <a:t>strongly disagree / disagree / neutral / agree / strongly agree</a:t>
            </a:r>
          </a:p>
          <a:p>
            <a:endParaRPr lang="en-US" dirty="0"/>
          </a:p>
        </p:txBody>
      </p:sp>
      <p:sp>
        <p:nvSpPr>
          <p:cNvPr id="4" name="Title 1"/>
          <p:cNvSpPr>
            <a:spLocks noGrp="1"/>
          </p:cNvSpPr>
          <p:nvPr>
            <p:ph type="title"/>
          </p:nvPr>
        </p:nvSpPr>
        <p:spPr>
          <a:xfrm>
            <a:off x="457200" y="381000"/>
            <a:ext cx="8229600" cy="1036638"/>
          </a:xfrm>
        </p:spPr>
        <p:txBody>
          <a:bodyPr/>
          <a:lstStyle/>
          <a:p>
            <a:r>
              <a:rPr lang="en-US" dirty="0" smtClean="0"/>
              <a:t>The Work-Family Survey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is FSST Important?</a:t>
            </a:r>
            <a:endParaRPr lang="en-US" dirty="0"/>
          </a:p>
        </p:txBody>
      </p:sp>
      <p:sp>
        <p:nvSpPr>
          <p:cNvPr id="5" name="Content Placeholder 4"/>
          <p:cNvSpPr>
            <a:spLocks noGrp="1"/>
          </p:cNvSpPr>
          <p:nvPr>
            <p:ph idx="1"/>
          </p:nvPr>
        </p:nvSpPr>
        <p:spPr/>
        <p:txBody>
          <a:bodyPr/>
          <a:lstStyle/>
          <a:p>
            <a:r>
              <a:rPr lang="en-US" dirty="0" smtClean="0"/>
              <a:t>Life has changed in the last 20 years:</a:t>
            </a:r>
            <a:endParaRPr lang="en-US" dirty="0" smtClean="0">
              <a:solidFill>
                <a:srgbClr val="464847"/>
              </a:solidFill>
            </a:endParaRPr>
          </a:p>
          <a:p>
            <a:pPr lvl="1"/>
            <a:r>
              <a:rPr lang="en-US" dirty="0" smtClean="0">
                <a:solidFill>
                  <a:srgbClr val="464847"/>
                </a:solidFill>
              </a:rPr>
              <a:t>more women in the workforce</a:t>
            </a:r>
            <a:endParaRPr lang="en-US" sz="2000" dirty="0" smtClean="0">
              <a:solidFill>
                <a:srgbClr val="464847"/>
              </a:solidFill>
            </a:endParaRPr>
          </a:p>
          <a:p>
            <a:pPr lvl="1"/>
            <a:r>
              <a:rPr lang="en-US" dirty="0" smtClean="0">
                <a:solidFill>
                  <a:srgbClr val="464847"/>
                </a:solidFill>
              </a:rPr>
              <a:t>more working mothers in the workforce</a:t>
            </a:r>
            <a:endParaRPr lang="en-US" sz="2000" dirty="0" smtClean="0">
              <a:solidFill>
                <a:srgbClr val="464847"/>
              </a:solidFill>
            </a:endParaRPr>
          </a:p>
          <a:p>
            <a:pPr lvl="1"/>
            <a:r>
              <a:rPr lang="en-US" dirty="0" smtClean="0">
                <a:solidFill>
                  <a:srgbClr val="464847"/>
                </a:solidFill>
              </a:rPr>
              <a:t>more single parents in the workforce</a:t>
            </a:r>
            <a:endParaRPr lang="en-US" sz="2000" dirty="0" smtClean="0">
              <a:solidFill>
                <a:srgbClr val="464847"/>
              </a:solidFill>
            </a:endParaRPr>
          </a:p>
          <a:p>
            <a:pPr lvl="1"/>
            <a:r>
              <a:rPr lang="en-US" dirty="0" smtClean="0">
                <a:solidFill>
                  <a:srgbClr val="464847"/>
                </a:solidFill>
              </a:rPr>
              <a:t>more males are helping with child care</a:t>
            </a:r>
            <a:endParaRPr lang="en-US" sz="2000" dirty="0" smtClean="0">
              <a:solidFill>
                <a:srgbClr val="464847"/>
              </a:solidFill>
            </a:endParaRPr>
          </a:p>
          <a:p>
            <a:pPr lvl="1"/>
            <a:r>
              <a:rPr lang="en-US" dirty="0" smtClean="0">
                <a:solidFill>
                  <a:srgbClr val="464847"/>
                </a:solidFill>
              </a:rPr>
              <a:t>more workers can’t afford reliable child care</a:t>
            </a:r>
            <a:endParaRPr lang="en-US" sz="2000" dirty="0" smtClean="0">
              <a:solidFill>
                <a:srgbClr val="464847"/>
              </a:solidFill>
            </a:endParaRPr>
          </a:p>
          <a:p>
            <a:pPr lvl="1"/>
            <a:r>
              <a:rPr lang="en-US" dirty="0" smtClean="0">
                <a:solidFill>
                  <a:srgbClr val="464847"/>
                </a:solidFill>
              </a:rPr>
              <a:t>more workers face other life stressors (transportation, </a:t>
            </a:r>
            <a:br>
              <a:rPr lang="en-US" dirty="0" smtClean="0">
                <a:solidFill>
                  <a:srgbClr val="464847"/>
                </a:solidFill>
              </a:rPr>
            </a:br>
            <a:r>
              <a:rPr lang="en-US" dirty="0" smtClean="0">
                <a:solidFill>
                  <a:srgbClr val="464847"/>
                </a:solidFill>
              </a:rPr>
              <a:t>long commutes, doctor visits duri</a:t>
            </a:r>
            <a:r>
              <a:rPr lang="en-US" dirty="0" smtClean="0"/>
              <a:t>ng the workday, </a:t>
            </a:r>
            <a:br>
              <a:rPr lang="en-US" dirty="0" smtClean="0"/>
            </a:br>
            <a:r>
              <a:rPr lang="en-US" dirty="0" smtClean="0"/>
              <a:t>child care)</a:t>
            </a:r>
            <a:endParaRPr lang="en-US" sz="2000" dirty="0" smtClean="0"/>
          </a:p>
          <a:p>
            <a:pPr lvl="1"/>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Work-Family Survey</a:t>
            </a:r>
            <a:endParaRPr lang="en-US" dirty="0"/>
          </a:p>
        </p:txBody>
      </p:sp>
      <p:sp>
        <p:nvSpPr>
          <p:cNvPr id="3" name="Content Placeholder 2"/>
          <p:cNvSpPr>
            <a:spLocks noGrp="1"/>
          </p:cNvSpPr>
          <p:nvPr>
            <p:ph idx="1"/>
          </p:nvPr>
        </p:nvSpPr>
        <p:spPr/>
        <p:txBody>
          <a:bodyPr/>
          <a:lstStyle/>
          <a:p>
            <a:pPr marL="0" indent="0"/>
            <a:r>
              <a:rPr lang="en-US" dirty="0" smtClean="0"/>
              <a:t>The following statements about Supervisors/Managers were rated:</a:t>
            </a:r>
          </a:p>
          <a:p>
            <a:pPr lvl="1"/>
            <a:r>
              <a:rPr lang="en-US" dirty="0" smtClean="0"/>
              <a:t>“I take the time to learn about my Employees' personal needs”</a:t>
            </a:r>
          </a:p>
          <a:p>
            <a:pPr lvl="1"/>
            <a:r>
              <a:rPr lang="en-US" dirty="0" smtClean="0"/>
              <a:t> “My Employees can rely on me to help them with scheduling conflicts if they need it”</a:t>
            </a:r>
          </a:p>
          <a:p>
            <a:pPr lvl="1"/>
            <a:r>
              <a:rPr lang="en-US" dirty="0" smtClean="0"/>
              <a:t>“I am a good role model for work and non-work balance to my Employees”</a:t>
            </a:r>
          </a:p>
          <a:p>
            <a:pPr lvl="1"/>
            <a:r>
              <a:rPr lang="en-US" dirty="0" smtClean="0"/>
              <a:t> “I am able to find ways to work with Employees to meet both the needs of Employees and the business.”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Work-Family Survey</a:t>
            </a:r>
            <a:endParaRPr lang="en-US" dirty="0"/>
          </a:p>
        </p:txBody>
      </p:sp>
      <p:sp>
        <p:nvSpPr>
          <p:cNvPr id="3" name="Content Placeholder 2"/>
          <p:cNvSpPr>
            <a:spLocks noGrp="1"/>
          </p:cNvSpPr>
          <p:nvPr>
            <p:ph idx="1"/>
          </p:nvPr>
        </p:nvSpPr>
        <p:spPr/>
        <p:txBody>
          <a:bodyPr/>
          <a:lstStyle/>
          <a:p>
            <a:pPr marL="0" indent="0"/>
            <a:r>
              <a:rPr lang="en-US" sz="3000" dirty="0" smtClean="0"/>
              <a:t>The results revealed that Supervisors/Managers and Employees have </a:t>
            </a:r>
            <a:r>
              <a:rPr lang="en-US" sz="3000" dirty="0" smtClean="0">
                <a:solidFill>
                  <a:schemeClr val="accent3"/>
                </a:solidFill>
              </a:rPr>
              <a:t>very different views </a:t>
            </a:r>
            <a:r>
              <a:rPr lang="en-US" sz="3000" dirty="0" smtClean="0"/>
              <a:t>of how supportive supervisors are.</a:t>
            </a:r>
          </a:p>
          <a:p>
            <a:pPr lvl="1"/>
            <a:r>
              <a:rPr lang="en-US" dirty="0" smtClean="0">
                <a:solidFill>
                  <a:schemeClr val="tx1"/>
                </a:solidFill>
              </a:rPr>
              <a:t>Overall, supervisors see themselves as more supportive than employees do—there is a perceptual gap between what supervisors believe they are doing and how employees see them. </a:t>
            </a:r>
          </a:p>
          <a:p>
            <a:pPr lvl="1"/>
            <a:r>
              <a:rPr lang="en-US" dirty="0" smtClean="0">
                <a:solidFill>
                  <a:schemeClr val="tx1"/>
                </a:solidFill>
              </a:rPr>
              <a:t>This training is designed to help supervisors recognize the gaps and increase supportive behaviors to close this gap.</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Work-Family Survey </a:t>
            </a:r>
            <a:endParaRPr lang="en-US" dirty="0"/>
          </a:p>
        </p:txBody>
      </p:sp>
      <p:sp>
        <p:nvSpPr>
          <p:cNvPr id="3" name="Content Placeholder 2"/>
          <p:cNvSpPr>
            <a:spLocks noGrp="1"/>
          </p:cNvSpPr>
          <p:nvPr>
            <p:ph idx="1"/>
          </p:nvPr>
        </p:nvSpPr>
        <p:spPr>
          <a:xfrm>
            <a:off x="457200" y="1981200"/>
            <a:ext cx="8229600" cy="4102100"/>
          </a:xfrm>
        </p:spPr>
        <p:txBody>
          <a:bodyPr/>
          <a:lstStyle/>
          <a:p>
            <a:r>
              <a:rPr lang="en-US" dirty="0" smtClean="0"/>
              <a:t>Survey results</a:t>
            </a:r>
          </a:p>
          <a:p>
            <a:endParaRPr lang="en-US" dirty="0"/>
          </a:p>
        </p:txBody>
      </p:sp>
      <p:graphicFrame>
        <p:nvGraphicFramePr>
          <p:cNvPr id="4" name="Table 3"/>
          <p:cNvGraphicFramePr>
            <a:graphicFrameLocks noGrp="1"/>
          </p:cNvGraphicFramePr>
          <p:nvPr/>
        </p:nvGraphicFramePr>
        <p:xfrm>
          <a:off x="977901" y="2832100"/>
          <a:ext cx="7073898" cy="2194560"/>
        </p:xfrm>
        <a:graphic>
          <a:graphicData uri="http://schemas.openxmlformats.org/drawingml/2006/table">
            <a:tbl>
              <a:tblPr firstRow="1" bandRow="1">
                <a:tableStyleId>{1E171933-4619-4E11-9A3F-F7608DF75F80}</a:tableStyleId>
              </a:tblPr>
              <a:tblGrid>
                <a:gridCol w="1551175"/>
                <a:gridCol w="4172129"/>
                <a:gridCol w="1350594"/>
              </a:tblGrid>
              <a:tr h="370840">
                <a:tc>
                  <a:txBody>
                    <a:bodyPr/>
                    <a:lstStyle/>
                    <a:p>
                      <a:endParaRPr lang="en-US" dirty="0"/>
                    </a:p>
                  </a:txBody>
                  <a:tcPr>
                    <a:lnL w="12700" cap="flat" cmpd="sng" algn="ctr">
                      <a:solidFill>
                        <a:srgbClr val="ABA081">
                          <a:lumMod val="75000"/>
                        </a:srgbClr>
                      </a:solidFill>
                      <a:prstDash val="solid"/>
                      <a:round/>
                      <a:headEnd type="none" w="med" len="med"/>
                      <a:tailEnd type="none" w="med" len="med"/>
                    </a:lnL>
                    <a:lnR w="12700" cap="flat" cmpd="sng" algn="ctr">
                      <a:solidFill>
                        <a:srgbClr val="ABA081">
                          <a:lumMod val="75000"/>
                        </a:srgbClr>
                      </a:solidFill>
                      <a:prstDash val="solid"/>
                      <a:round/>
                      <a:headEnd type="none" w="med" len="med"/>
                      <a:tailEnd type="none" w="med" len="med"/>
                    </a:lnR>
                    <a:lnT w="12700" cap="flat" cmpd="sng" algn="ctr">
                      <a:solidFill>
                        <a:srgbClr val="877B5A"/>
                      </a:solidFill>
                      <a:prstDash val="solid"/>
                      <a:round/>
                      <a:headEnd type="none" w="med" len="med"/>
                      <a:tailEnd type="none" w="med" len="med"/>
                    </a:lnT>
                    <a:lnB w="12700" cap="flat" cmpd="sng" algn="ctr">
                      <a:solidFill>
                        <a:srgbClr val="ABA081">
                          <a:lumMod val="75000"/>
                        </a:srgbClr>
                      </a:solidFill>
                      <a:prstDash val="solid"/>
                      <a:round/>
                      <a:headEnd type="none" w="med" len="med"/>
                      <a:tailEnd type="none" w="med" len="med"/>
                    </a:lnB>
                  </a:tcPr>
                </a:tc>
                <a:tc>
                  <a:txBody>
                    <a:bodyPr/>
                    <a:lstStyle/>
                    <a:p>
                      <a:r>
                        <a:rPr lang="en-US" sz="1800" b="1" kern="1200" dirty="0" smtClean="0">
                          <a:solidFill>
                            <a:schemeClr val="lt1"/>
                          </a:solidFill>
                          <a:latin typeface="+mn-lt"/>
                          <a:ea typeface="+mn-ea"/>
                          <a:cs typeface="+mn-cs"/>
                        </a:rPr>
                        <a:t>In-house survey item to asses differing workplace perceptions</a:t>
                      </a:r>
                      <a:r>
                        <a:rPr lang="en-US" dirty="0" smtClean="0"/>
                        <a:t> </a:t>
                      </a:r>
                      <a:endParaRPr lang="en-US" dirty="0"/>
                    </a:p>
                  </a:txBody>
                  <a:tcPr>
                    <a:lnL w="12700" cap="flat" cmpd="sng" algn="ctr">
                      <a:solidFill>
                        <a:srgbClr val="ABA081">
                          <a:lumMod val="75000"/>
                        </a:srgbClr>
                      </a:solidFill>
                      <a:prstDash val="solid"/>
                      <a:round/>
                      <a:headEnd type="none" w="med" len="med"/>
                      <a:tailEnd type="none" w="med" len="med"/>
                    </a:lnL>
                    <a:lnR w="12700" cap="flat" cmpd="sng" algn="ctr">
                      <a:solidFill>
                        <a:srgbClr val="ABA081">
                          <a:lumMod val="75000"/>
                        </a:srgbClr>
                      </a:solidFill>
                      <a:prstDash val="solid"/>
                      <a:round/>
                      <a:headEnd type="none" w="med" len="med"/>
                      <a:tailEnd type="none" w="med" len="med"/>
                    </a:lnR>
                    <a:lnT w="12700" cap="flat" cmpd="sng" algn="ctr">
                      <a:solidFill>
                        <a:srgbClr val="877B5A"/>
                      </a:solidFill>
                      <a:prstDash val="solid"/>
                      <a:round/>
                      <a:headEnd type="none" w="med" len="med"/>
                      <a:tailEnd type="none" w="med" len="med"/>
                    </a:lnT>
                    <a:lnB w="12700" cap="flat" cmpd="sng" algn="ctr">
                      <a:solidFill>
                        <a:srgbClr val="ABA081">
                          <a:lumMod val="75000"/>
                        </a:srgbClr>
                      </a:solidFill>
                      <a:prstDash val="solid"/>
                      <a:round/>
                      <a:headEnd type="none" w="med" len="med"/>
                      <a:tailEnd type="none" w="med" len="med"/>
                    </a:lnB>
                  </a:tcPr>
                </a:tc>
                <a:tc>
                  <a:txBody>
                    <a:bodyPr/>
                    <a:lstStyle/>
                    <a:p>
                      <a:pPr algn="ctr"/>
                      <a:r>
                        <a:rPr lang="en-US" sz="1800" b="1" kern="1200" dirty="0" smtClean="0">
                          <a:solidFill>
                            <a:schemeClr val="lt1"/>
                          </a:solidFill>
                          <a:latin typeface="+mn-lt"/>
                          <a:ea typeface="+mn-ea"/>
                          <a:cs typeface="+mn-cs"/>
                        </a:rPr>
                        <a:t>Percent endorsing</a:t>
                      </a:r>
                      <a:r>
                        <a:rPr lang="en-US" dirty="0" smtClean="0"/>
                        <a:t> </a:t>
                      </a:r>
                      <a:endParaRPr lang="en-US" dirty="0"/>
                    </a:p>
                  </a:txBody>
                  <a:tcPr anchor="b">
                    <a:lnL w="12700" cap="flat" cmpd="sng" algn="ctr">
                      <a:solidFill>
                        <a:srgbClr val="ABA081">
                          <a:lumMod val="75000"/>
                        </a:srgbClr>
                      </a:solidFill>
                      <a:prstDash val="solid"/>
                      <a:round/>
                      <a:headEnd type="none" w="med" len="med"/>
                      <a:tailEnd type="none" w="med" len="med"/>
                    </a:lnL>
                    <a:lnR w="12700" cap="flat" cmpd="sng" algn="ctr">
                      <a:solidFill>
                        <a:srgbClr val="877B5A"/>
                      </a:solidFill>
                      <a:prstDash val="solid"/>
                      <a:round/>
                      <a:headEnd type="none" w="med" len="med"/>
                      <a:tailEnd type="none" w="med" len="med"/>
                    </a:lnR>
                    <a:lnT w="12700" cap="flat" cmpd="sng" algn="ctr">
                      <a:solidFill>
                        <a:srgbClr val="877B5A"/>
                      </a:solidFill>
                      <a:prstDash val="solid"/>
                      <a:round/>
                      <a:headEnd type="none" w="med" len="med"/>
                      <a:tailEnd type="none" w="med" len="med"/>
                    </a:lnT>
                    <a:lnB w="12700" cap="flat" cmpd="sng" algn="ctr">
                      <a:solidFill>
                        <a:srgbClr val="ABA081">
                          <a:lumMod val="75000"/>
                        </a:srgbClr>
                      </a:solidFill>
                      <a:prstDash val="solid"/>
                      <a:round/>
                      <a:headEnd type="none" w="med" len="med"/>
                      <a:tailEnd type="none" w="med" len="med"/>
                    </a:lnB>
                  </a:tcPr>
                </a:tc>
              </a:tr>
              <a:tr h="370840">
                <a:tc>
                  <a:txBody>
                    <a:bodyPr/>
                    <a:lstStyle/>
                    <a:p>
                      <a:r>
                        <a:rPr lang="en-US" b="1" dirty="0" smtClean="0">
                          <a:solidFill>
                            <a:schemeClr val="accent2"/>
                          </a:solidFill>
                        </a:rPr>
                        <a:t>Supervisors</a:t>
                      </a:r>
                      <a:endParaRPr lang="en-US" b="1" dirty="0">
                        <a:solidFill>
                          <a:schemeClr val="accent2"/>
                        </a:solidFill>
                      </a:endParaRPr>
                    </a:p>
                  </a:txBody>
                  <a:tcPr anchor="ctr">
                    <a:lnL w="12700" cap="flat" cmpd="sng" algn="ctr">
                      <a:solidFill>
                        <a:srgbClr val="ABA081">
                          <a:lumMod val="75000"/>
                        </a:srgbClr>
                      </a:solidFill>
                      <a:prstDash val="solid"/>
                      <a:round/>
                      <a:headEnd type="none" w="med" len="med"/>
                      <a:tailEnd type="none" w="med" len="med"/>
                    </a:lnL>
                    <a:lnR w="12700" cap="flat" cmpd="sng" algn="ctr">
                      <a:solidFill>
                        <a:srgbClr val="ABA081">
                          <a:lumMod val="75000"/>
                        </a:srgbClr>
                      </a:solidFill>
                      <a:prstDash val="solid"/>
                      <a:round/>
                      <a:headEnd type="none" w="med" len="med"/>
                      <a:tailEnd type="none" w="med" len="med"/>
                    </a:lnR>
                    <a:lnT w="12700" cap="flat" cmpd="sng" algn="ctr">
                      <a:solidFill>
                        <a:srgbClr val="ABA081">
                          <a:lumMod val="75000"/>
                        </a:srgbClr>
                      </a:solidFill>
                      <a:prstDash val="solid"/>
                      <a:round/>
                      <a:headEnd type="none" w="med" len="med"/>
                      <a:tailEnd type="none" w="med" len="med"/>
                    </a:lnT>
                    <a:lnB w="12700" cap="flat" cmpd="sng" algn="ctr">
                      <a:solidFill>
                        <a:srgbClr val="ABA081">
                          <a:lumMod val="75000"/>
                        </a:srgbClr>
                      </a:solidFill>
                      <a:prstDash val="solid"/>
                      <a:round/>
                      <a:headEnd type="none" w="med" len="med"/>
                      <a:tailEnd type="none" w="med" len="med"/>
                    </a:lnB>
                  </a:tcPr>
                </a:tc>
                <a:tc>
                  <a:txBody>
                    <a:bodyPr/>
                    <a:lstStyle/>
                    <a:p>
                      <a:r>
                        <a:rPr lang="en-US" sz="1800" b="0" i="1" kern="1200" dirty="0" smtClean="0">
                          <a:solidFill>
                            <a:schemeClr val="dk1"/>
                          </a:solidFill>
                          <a:latin typeface="+mn-lt"/>
                          <a:ea typeface="+mn-ea"/>
                          <a:cs typeface="+mn-cs"/>
                        </a:rPr>
                        <a:t>“I help my employees resolve conflicts between work &amp; non-work activities”</a:t>
                      </a:r>
                      <a:r>
                        <a:rPr lang="en-US" b="1" dirty="0" smtClean="0"/>
                        <a:t> </a:t>
                      </a:r>
                      <a:endParaRPr lang="en-US" b="1" dirty="0"/>
                    </a:p>
                  </a:txBody>
                  <a:tcPr>
                    <a:lnL w="12700" cap="flat" cmpd="sng" algn="ctr">
                      <a:solidFill>
                        <a:srgbClr val="ABA081">
                          <a:lumMod val="75000"/>
                        </a:srgbClr>
                      </a:solidFill>
                      <a:prstDash val="solid"/>
                      <a:round/>
                      <a:headEnd type="none" w="med" len="med"/>
                      <a:tailEnd type="none" w="med" len="med"/>
                    </a:lnL>
                    <a:lnR w="12700" cap="flat" cmpd="sng" algn="ctr">
                      <a:solidFill>
                        <a:srgbClr val="ABA081">
                          <a:lumMod val="75000"/>
                        </a:srgbClr>
                      </a:solidFill>
                      <a:prstDash val="solid"/>
                      <a:round/>
                      <a:headEnd type="none" w="med" len="med"/>
                      <a:tailEnd type="none" w="med" len="med"/>
                    </a:lnR>
                    <a:lnT w="12700" cap="flat" cmpd="sng" algn="ctr">
                      <a:solidFill>
                        <a:srgbClr val="ABA081">
                          <a:lumMod val="75000"/>
                        </a:srgbClr>
                      </a:solidFill>
                      <a:prstDash val="solid"/>
                      <a:round/>
                      <a:headEnd type="none" w="med" len="med"/>
                      <a:tailEnd type="none" w="med" len="med"/>
                    </a:lnT>
                    <a:lnB w="12700" cap="flat" cmpd="sng" algn="ctr">
                      <a:solidFill>
                        <a:srgbClr val="ABA081">
                          <a:lumMod val="75000"/>
                        </a:srgbClr>
                      </a:solidFill>
                      <a:prstDash val="solid"/>
                      <a:round/>
                      <a:headEnd type="none" w="med" len="med"/>
                      <a:tailEnd type="none" w="med" len="med"/>
                    </a:lnB>
                  </a:tcPr>
                </a:tc>
                <a:tc>
                  <a:txBody>
                    <a:bodyPr/>
                    <a:lstStyle/>
                    <a:p>
                      <a:pPr algn="ctr"/>
                      <a:r>
                        <a:rPr lang="en-US" b="1" dirty="0" smtClean="0">
                          <a:solidFill>
                            <a:srgbClr val="005F91"/>
                          </a:solidFill>
                        </a:rPr>
                        <a:t>X%</a:t>
                      </a:r>
                      <a:endParaRPr lang="en-US" b="1" dirty="0">
                        <a:solidFill>
                          <a:srgbClr val="005F91"/>
                        </a:solidFill>
                      </a:endParaRPr>
                    </a:p>
                  </a:txBody>
                  <a:tcPr anchor="ctr">
                    <a:lnL w="12700" cap="flat" cmpd="sng" algn="ctr">
                      <a:solidFill>
                        <a:srgbClr val="ABA081">
                          <a:lumMod val="75000"/>
                        </a:srgbClr>
                      </a:solidFill>
                      <a:prstDash val="solid"/>
                      <a:round/>
                      <a:headEnd type="none" w="med" len="med"/>
                      <a:tailEnd type="none" w="med" len="med"/>
                    </a:lnL>
                    <a:lnR w="12700" cap="flat" cmpd="sng" algn="ctr">
                      <a:solidFill>
                        <a:srgbClr val="877B5A"/>
                      </a:solidFill>
                      <a:prstDash val="solid"/>
                      <a:round/>
                      <a:headEnd type="none" w="med" len="med"/>
                      <a:tailEnd type="none" w="med" len="med"/>
                    </a:lnR>
                    <a:lnT w="12700" cap="flat" cmpd="sng" algn="ctr">
                      <a:solidFill>
                        <a:srgbClr val="ABA081">
                          <a:lumMod val="75000"/>
                        </a:srgbClr>
                      </a:solidFill>
                      <a:prstDash val="solid"/>
                      <a:round/>
                      <a:headEnd type="none" w="med" len="med"/>
                      <a:tailEnd type="none" w="med" len="med"/>
                    </a:lnT>
                    <a:lnB w="12700" cap="flat" cmpd="sng" algn="ctr">
                      <a:solidFill>
                        <a:srgbClr val="ABA081">
                          <a:lumMod val="75000"/>
                        </a:srgbClr>
                      </a:solidFill>
                      <a:prstDash val="solid"/>
                      <a:round/>
                      <a:headEnd type="none" w="med" len="med"/>
                      <a:tailEnd type="none" w="med" len="med"/>
                    </a:lnB>
                  </a:tcPr>
                </a:tc>
              </a:tr>
              <a:tr h="370840">
                <a:tc>
                  <a:txBody>
                    <a:bodyPr/>
                    <a:lstStyle/>
                    <a:p>
                      <a:r>
                        <a:rPr lang="en-US" b="1" dirty="0" smtClean="0">
                          <a:solidFill>
                            <a:schemeClr val="accent3"/>
                          </a:solidFill>
                        </a:rPr>
                        <a:t>Employees</a:t>
                      </a:r>
                      <a:endParaRPr lang="en-US" b="1" dirty="0">
                        <a:solidFill>
                          <a:schemeClr val="accent3"/>
                        </a:solidFill>
                      </a:endParaRPr>
                    </a:p>
                  </a:txBody>
                  <a:tcPr anchor="ctr">
                    <a:lnL w="12700" cap="flat" cmpd="sng" algn="ctr">
                      <a:solidFill>
                        <a:srgbClr val="ABA081">
                          <a:lumMod val="75000"/>
                        </a:srgbClr>
                      </a:solidFill>
                      <a:prstDash val="solid"/>
                      <a:round/>
                      <a:headEnd type="none" w="med" len="med"/>
                      <a:tailEnd type="none" w="med" len="med"/>
                    </a:lnL>
                    <a:lnR w="12700" cap="flat" cmpd="sng" algn="ctr">
                      <a:solidFill>
                        <a:srgbClr val="ABA081">
                          <a:lumMod val="75000"/>
                        </a:srgbClr>
                      </a:solidFill>
                      <a:prstDash val="solid"/>
                      <a:round/>
                      <a:headEnd type="none" w="med" len="med"/>
                      <a:tailEnd type="none" w="med" len="med"/>
                    </a:lnR>
                    <a:lnT w="12700" cap="flat" cmpd="sng" algn="ctr">
                      <a:solidFill>
                        <a:srgbClr val="ABA081">
                          <a:lumMod val="75000"/>
                        </a:srgbClr>
                      </a:solidFill>
                      <a:prstDash val="solid"/>
                      <a:round/>
                      <a:headEnd type="none" w="med" len="med"/>
                      <a:tailEnd type="none" w="med" len="med"/>
                    </a:lnT>
                    <a:lnB w="12700" cap="flat" cmpd="sng" algn="ctr">
                      <a:solidFill>
                        <a:srgbClr val="ABA081">
                          <a:lumMod val="75000"/>
                        </a:srgbClr>
                      </a:solidFill>
                      <a:prstDash val="solid"/>
                      <a:round/>
                      <a:headEnd type="none" w="med" len="med"/>
                      <a:tailEnd type="none" w="med" len="med"/>
                    </a:lnB>
                  </a:tcPr>
                </a:tc>
                <a:tc>
                  <a:txBody>
                    <a:bodyPr/>
                    <a:lstStyle/>
                    <a:p>
                      <a:r>
                        <a:rPr lang="en-US" sz="1800" b="0" i="1" kern="1200" dirty="0" smtClean="0">
                          <a:solidFill>
                            <a:schemeClr val="dk1"/>
                          </a:solidFill>
                          <a:latin typeface="+mn-lt"/>
                          <a:ea typeface="+mn-ea"/>
                          <a:cs typeface="+mn-cs"/>
                        </a:rPr>
                        <a:t>“My supervisor helps me resolve conflicts between my work and non-work activities”</a:t>
                      </a:r>
                      <a:r>
                        <a:rPr lang="en-US" b="0" i="1" dirty="0" smtClean="0"/>
                        <a:t> </a:t>
                      </a:r>
                      <a:endParaRPr lang="en-US" b="0" i="1" dirty="0"/>
                    </a:p>
                  </a:txBody>
                  <a:tcPr>
                    <a:lnL w="12700" cap="flat" cmpd="sng" algn="ctr">
                      <a:solidFill>
                        <a:srgbClr val="ABA081">
                          <a:lumMod val="75000"/>
                        </a:srgbClr>
                      </a:solidFill>
                      <a:prstDash val="solid"/>
                      <a:round/>
                      <a:headEnd type="none" w="med" len="med"/>
                      <a:tailEnd type="none" w="med" len="med"/>
                    </a:lnL>
                    <a:lnR w="12700" cap="flat" cmpd="sng" algn="ctr">
                      <a:solidFill>
                        <a:srgbClr val="ABA081">
                          <a:lumMod val="75000"/>
                        </a:srgbClr>
                      </a:solidFill>
                      <a:prstDash val="solid"/>
                      <a:round/>
                      <a:headEnd type="none" w="med" len="med"/>
                      <a:tailEnd type="none" w="med" len="med"/>
                    </a:lnR>
                    <a:lnT w="12700" cap="flat" cmpd="sng" algn="ctr">
                      <a:solidFill>
                        <a:srgbClr val="ABA081">
                          <a:lumMod val="75000"/>
                        </a:srgbClr>
                      </a:solidFill>
                      <a:prstDash val="solid"/>
                      <a:round/>
                      <a:headEnd type="none" w="med" len="med"/>
                      <a:tailEnd type="none" w="med" len="med"/>
                    </a:lnT>
                    <a:lnB w="12700" cap="flat" cmpd="sng" algn="ctr">
                      <a:solidFill>
                        <a:srgbClr val="ABA081">
                          <a:lumMod val="75000"/>
                        </a:srgb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rgbClr val="5E8A26"/>
                          </a:solidFill>
                        </a:rPr>
                        <a:t>X%</a:t>
                      </a:r>
                    </a:p>
                  </a:txBody>
                  <a:tcPr anchor="ctr">
                    <a:lnL w="12700" cap="flat" cmpd="sng" algn="ctr">
                      <a:solidFill>
                        <a:srgbClr val="ABA081">
                          <a:lumMod val="75000"/>
                        </a:srgbClr>
                      </a:solidFill>
                      <a:prstDash val="solid"/>
                      <a:round/>
                      <a:headEnd type="none" w="med" len="med"/>
                      <a:tailEnd type="none" w="med" len="med"/>
                    </a:lnL>
                    <a:lnR w="12700" cap="flat" cmpd="sng" algn="ctr">
                      <a:solidFill>
                        <a:srgbClr val="877B5A"/>
                      </a:solidFill>
                      <a:prstDash val="solid"/>
                      <a:round/>
                      <a:headEnd type="none" w="med" len="med"/>
                      <a:tailEnd type="none" w="med" len="med"/>
                    </a:lnR>
                    <a:lnT w="12700" cap="flat" cmpd="sng" algn="ctr">
                      <a:solidFill>
                        <a:srgbClr val="ABA081">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Work-Family Survey</a:t>
            </a:r>
            <a:endParaRPr lang="en-US" dirty="0"/>
          </a:p>
        </p:txBody>
      </p:sp>
      <p:sp>
        <p:nvSpPr>
          <p:cNvPr id="3" name="Content Placeholder 2"/>
          <p:cNvSpPr>
            <a:spLocks noGrp="1"/>
          </p:cNvSpPr>
          <p:nvPr>
            <p:ph idx="1"/>
          </p:nvPr>
        </p:nvSpPr>
        <p:spPr/>
        <p:txBody>
          <a:bodyPr/>
          <a:lstStyle/>
          <a:p>
            <a:r>
              <a:rPr lang="en-US" dirty="0" smtClean="0"/>
              <a:t>In summary:</a:t>
            </a:r>
          </a:p>
          <a:p>
            <a:pPr marL="0" indent="0"/>
            <a:r>
              <a:rPr lang="en-US" sz="2400" dirty="0" smtClean="0">
                <a:solidFill>
                  <a:schemeClr val="tx1"/>
                </a:solidFill>
              </a:rPr>
              <a:t>According to the employees’ responses on the survey, supervisors were less successful in:</a:t>
            </a:r>
          </a:p>
          <a:p>
            <a:pPr lvl="1"/>
            <a:r>
              <a:rPr lang="en-US" dirty="0" smtClean="0"/>
              <a:t>Providing tangible support such as accommodating all scheduling needs </a:t>
            </a:r>
          </a:p>
          <a:p>
            <a:pPr lvl="1"/>
            <a:r>
              <a:rPr lang="en-US" dirty="0" smtClean="0"/>
              <a:t>Providing a good model of work and non-work balance</a:t>
            </a:r>
          </a:p>
          <a:p>
            <a:pPr lvl="1"/>
            <a:r>
              <a:rPr lang="en-US" dirty="0" smtClean="0"/>
              <a:t>Conveying that they do want to help employees balance personal and business demands</a:t>
            </a:r>
          </a:p>
          <a:p>
            <a:pPr lvl="1"/>
            <a:r>
              <a:rPr lang="en-US" dirty="0" smtClean="0"/>
              <a:t>Showing respect for their employees</a:t>
            </a:r>
          </a:p>
          <a:p>
            <a:pPr lvl="1"/>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Review of Company-Specific </a:t>
            </a:r>
          </a:p>
          <a:p>
            <a:r>
              <a:rPr lang="en-US" dirty="0" smtClean="0"/>
              <a:t>Work-Life Policies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ABC Company</a:t>
            </a:r>
            <a:br>
              <a:rPr lang="en-US" dirty="0" smtClean="0"/>
            </a:br>
            <a:r>
              <a:rPr lang="en-US" dirty="0" smtClean="0"/>
              <a:t>Work-Life Policies</a:t>
            </a:r>
            <a:endParaRPr lang="en-US" dirty="0"/>
          </a:p>
        </p:txBody>
      </p:sp>
      <p:sp>
        <p:nvSpPr>
          <p:cNvPr id="3" name="Content Placeholder 2"/>
          <p:cNvSpPr>
            <a:spLocks noGrp="1"/>
          </p:cNvSpPr>
          <p:nvPr>
            <p:ph idx="1"/>
          </p:nvPr>
        </p:nvSpPr>
        <p:spPr/>
        <p:txBody>
          <a:bodyPr/>
          <a:lstStyle/>
          <a:p>
            <a:r>
              <a:rPr lang="en-US" dirty="0" smtClean="0"/>
              <a:t>[ Policy title ]</a:t>
            </a:r>
          </a:p>
          <a:p>
            <a:r>
              <a:rPr lang="en-US" sz="2400" dirty="0" smtClean="0">
                <a:solidFill>
                  <a:srgbClr val="464847"/>
                </a:solidFill>
              </a:rPr>
              <a:t>[ Description of specific company policy here ]</a:t>
            </a:r>
            <a:endParaRPr lang="en-US" sz="2400" dirty="0">
              <a:solidFill>
                <a:srgbClr val="464847"/>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Supervisor Specific Recommendations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pPr marL="0" indent="0"/>
            <a:r>
              <a:rPr lang="en-US" dirty="0" smtClean="0">
                <a:solidFill>
                  <a:srgbClr val="464847"/>
                </a:solidFill>
              </a:rPr>
              <a:t>[</a:t>
            </a:r>
            <a:r>
              <a:rPr lang="en-US" sz="2400" dirty="0" smtClean="0">
                <a:solidFill>
                  <a:srgbClr val="464847"/>
                </a:solidFill>
              </a:rPr>
              <a:t>THIS IS WHERE MANY RECOMMENDATIONS ARE MADE BASED ON COMPANY SURVEY, INTERVIEWS, AND FOCUS GROUPS TO ENABLE CUSTOMIZATION FOR THE COMPANY—RECOMMENDATIONS MAY BE AROUND POLICY CHANGE, SCHEDULING CHANGES, PERSONNEL CHANGES, COMMUNICATIONS CHANGES, AND CHANGES IN PERFORMANCE MANAGEMENT SYSTEMSTHESE ARE EXAMPLES AND WILL NEED TO BE CUSTOMIZED BASED ON DATA COLLECTED FROM SURVEYS, INTERVIEWS AND FOCUS GROUPS]</a:t>
            </a:r>
          </a:p>
          <a:p>
            <a:endParaRPr lang="en-US" sz="2400" dirty="0">
              <a:solidFill>
                <a:srgbClr val="464847"/>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pPr marL="0" indent="0"/>
            <a:r>
              <a:rPr lang="en-US" dirty="0" smtClean="0"/>
              <a:t>Supervisors can help support workers with work-life challenges. Some ideas include:</a:t>
            </a:r>
          </a:p>
          <a:p>
            <a:pPr lvl="1"/>
            <a:r>
              <a:rPr lang="en-US" dirty="0" smtClean="0"/>
              <a:t>Recognizing the pressures and demands of personal responsibilities on work</a:t>
            </a:r>
          </a:p>
          <a:p>
            <a:pPr lvl="1"/>
            <a:r>
              <a:rPr lang="en-US" dirty="0" smtClean="0"/>
              <a:t> Communicating genuine concern and understanding about employees' work-life problems</a:t>
            </a:r>
          </a:p>
          <a:p>
            <a:pPr lvl="1"/>
            <a:r>
              <a:rPr lang="en-US" dirty="0" smtClean="0"/>
              <a:t> Being knowledgeable about work-life programs and policies at your business</a:t>
            </a:r>
          </a:p>
          <a:p>
            <a:pPr lvl="1"/>
            <a:r>
              <a:rPr lang="en-US" dirty="0" smtClean="0"/>
              <a:t> Supervisors can make sure they are taking care of their own work-life demands or conflicts</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Take</a:t>
            </a:r>
            <a:endParaRPr lang="en-US" dirty="0"/>
          </a:p>
        </p:txBody>
      </p:sp>
      <p:sp>
        <p:nvSpPr>
          <p:cNvPr id="3" name="Content Placeholder 2"/>
          <p:cNvSpPr>
            <a:spLocks noGrp="1"/>
          </p:cNvSpPr>
          <p:nvPr>
            <p:ph idx="1"/>
          </p:nvPr>
        </p:nvSpPr>
        <p:spPr/>
        <p:txBody>
          <a:bodyPr/>
          <a:lstStyle/>
          <a:p>
            <a:pPr marL="0" indent="0"/>
            <a:r>
              <a:rPr lang="en-US" dirty="0" smtClean="0"/>
              <a:t>There are some specific steps you can take. Some are about relationships and some are about changes in your workplace (structural).</a:t>
            </a:r>
          </a:p>
          <a:p>
            <a:pPr lvl="1"/>
            <a:r>
              <a:rPr lang="en-US" dirty="0" smtClean="0"/>
              <a:t>Devoting a little additional time to learning about your employees’ non-work lives is a good investment from a personal and organizational perspective.</a:t>
            </a:r>
          </a:p>
          <a:p>
            <a:pPr lvl="1"/>
            <a:r>
              <a:rPr lang="en-US" dirty="0" smtClean="0"/>
              <a:t>Try to establish a positive relationship with your employees by showing an interest in their family, and telling them about your activities outside of work.</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FSST important?</a:t>
            </a:r>
            <a:endParaRPr lang="en-US" dirty="0"/>
          </a:p>
        </p:txBody>
      </p:sp>
      <p:sp>
        <p:nvSpPr>
          <p:cNvPr id="3" name="Content Placeholder 2"/>
          <p:cNvSpPr>
            <a:spLocks noGrp="1"/>
          </p:cNvSpPr>
          <p:nvPr>
            <p:ph idx="1"/>
          </p:nvPr>
        </p:nvSpPr>
        <p:spPr>
          <a:xfrm>
            <a:off x="228600" y="1741893"/>
            <a:ext cx="6078682" cy="4191000"/>
          </a:xfrm>
        </p:spPr>
        <p:txBody>
          <a:bodyPr/>
          <a:lstStyle/>
          <a:p>
            <a:r>
              <a:rPr lang="en-US" dirty="0" smtClean="0"/>
              <a:t>A changing workforce:</a:t>
            </a:r>
          </a:p>
          <a:p>
            <a:pPr lvl="1"/>
            <a:r>
              <a:rPr lang="en-US" dirty="0" smtClean="0"/>
              <a:t>In 2010, women comprised 47% </a:t>
            </a:r>
            <a:br>
              <a:rPr lang="en-US" dirty="0" smtClean="0"/>
            </a:br>
            <a:r>
              <a:rPr lang="en-US" dirty="0" smtClean="0"/>
              <a:t>of the workforce</a:t>
            </a:r>
            <a:r>
              <a:rPr lang="en-US" baseline="30000" dirty="0" smtClean="0"/>
              <a:t>1 </a:t>
            </a:r>
          </a:p>
          <a:p>
            <a:pPr lvl="1"/>
            <a:r>
              <a:rPr lang="en-US" dirty="0" smtClean="0"/>
              <a:t>In 2010, 71% of women in the workforce had children of 18 years or younger</a:t>
            </a:r>
            <a:r>
              <a:rPr lang="en-US" baseline="30000" dirty="0" smtClean="0"/>
              <a:t>1 </a:t>
            </a:r>
            <a:endParaRPr lang="en-US" dirty="0" smtClean="0"/>
          </a:p>
          <a:p>
            <a:pPr lvl="1"/>
            <a:r>
              <a:rPr lang="en-US" dirty="0" smtClean="0"/>
              <a:t>Among employed parents, 20% are single parents</a:t>
            </a:r>
            <a:r>
              <a:rPr lang="en-US" baseline="30000" dirty="0" smtClean="0"/>
              <a:t>2</a:t>
            </a:r>
          </a:p>
          <a:p>
            <a:pPr lvl="1"/>
            <a:r>
              <a:rPr lang="en-US" dirty="0" smtClean="0"/>
              <a:t>In 2010, workers age 55 and older comprised 40% of the workforce</a:t>
            </a:r>
            <a:r>
              <a:rPr lang="en-US" baseline="30000" dirty="0"/>
              <a:t>1</a:t>
            </a:r>
            <a:r>
              <a:rPr lang="en-US" dirty="0" smtClean="0"/>
              <a:t> </a:t>
            </a:r>
          </a:p>
          <a:p>
            <a:pPr lvl="1"/>
            <a:endParaRPr lang="en-US" baseline="30000" dirty="0" smtClean="0"/>
          </a:p>
          <a:p>
            <a:pPr lvl="1"/>
            <a:endParaRPr lang="en-US" sz="4000" dirty="0" smtClean="0"/>
          </a:p>
          <a:p>
            <a:pPr lvl="1"/>
            <a:endParaRPr lang="en-US" dirty="0"/>
          </a:p>
        </p:txBody>
      </p:sp>
      <p:pic>
        <p:nvPicPr>
          <p:cNvPr id="4" name="Picture 3" descr="man w son soccer300.jpg"/>
          <p:cNvPicPr>
            <a:picLocks noChangeAspect="1"/>
          </p:cNvPicPr>
          <p:nvPr/>
        </p:nvPicPr>
        <p:blipFill>
          <a:blip r:embed="rId3"/>
          <a:stretch>
            <a:fillRect/>
          </a:stretch>
        </p:blipFill>
        <p:spPr>
          <a:xfrm>
            <a:off x="6556375" y="2133600"/>
            <a:ext cx="2371725" cy="3162300"/>
          </a:xfrm>
          <a:prstGeom prst="rect">
            <a:avLst/>
          </a:prstGeom>
        </p:spPr>
      </p:pic>
      <p:sp>
        <p:nvSpPr>
          <p:cNvPr id="5" name="Rectangle 4"/>
          <p:cNvSpPr/>
          <p:nvPr/>
        </p:nvSpPr>
        <p:spPr>
          <a:xfrm>
            <a:off x="6438900" y="1981200"/>
            <a:ext cx="2413000" cy="3162300"/>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168400" y="5972145"/>
            <a:ext cx="5778500" cy="400110"/>
          </a:xfrm>
          <a:prstGeom prst="rect">
            <a:avLst/>
          </a:prstGeom>
          <a:noFill/>
        </p:spPr>
        <p:txBody>
          <a:bodyPr wrap="square" rtlCol="0">
            <a:spAutoFit/>
          </a:bodyPr>
          <a:lstStyle/>
          <a:p>
            <a:r>
              <a:rPr lang="en-US" sz="1000" dirty="0" smtClean="0"/>
              <a:t>1 Bureau of Labor Statistics, 2010, 2011</a:t>
            </a:r>
          </a:p>
          <a:p>
            <a:r>
              <a:rPr lang="en-US" sz="1000" dirty="0" smtClean="0"/>
              <a:t>2 Families and Work Institute, 2008</a:t>
            </a:r>
            <a:endParaRPr lang="en-US" sz="1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Take</a:t>
            </a:r>
            <a:endParaRPr lang="en-US" dirty="0"/>
          </a:p>
        </p:txBody>
      </p:sp>
      <p:sp>
        <p:nvSpPr>
          <p:cNvPr id="3" name="Content Placeholder 2"/>
          <p:cNvSpPr>
            <a:spLocks noGrp="1"/>
          </p:cNvSpPr>
          <p:nvPr>
            <p:ph idx="1"/>
          </p:nvPr>
        </p:nvSpPr>
        <p:spPr/>
        <p:txBody>
          <a:bodyPr/>
          <a:lstStyle/>
          <a:p>
            <a:pPr marL="0" indent="0"/>
            <a:r>
              <a:rPr lang="en-US" dirty="0" smtClean="0"/>
              <a:t> An even simpler step is to initiate more face-to-face contact and daily interaction.</a:t>
            </a:r>
          </a:p>
          <a:p>
            <a:pPr lvl="1"/>
            <a:r>
              <a:rPr lang="en-US" dirty="0" smtClean="0"/>
              <a:t>Of course, being too friendly might be viewed by your employees as prying into their lives, so start off by talking about your life and family first. It is easy to spot a negative reaction, so be attentive and react accordingly.</a:t>
            </a:r>
          </a:p>
          <a:p>
            <a:pPr lvl="1"/>
            <a:r>
              <a:rPr lang="en-US" dirty="0" smtClean="0"/>
              <a:t>Scheduling is a big issue for many employees. A more formal cross-training program can help an employee be approved to work in multiple departments, easing scheduling conflicts, if it is filed appropriately.</a:t>
            </a:r>
          </a:p>
          <a:p>
            <a:pPr marL="0" indent="0"/>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4321935"/>
            <a:ext cx="9144000" cy="1524000"/>
          </a:xfrm>
        </p:spPr>
        <p:txBody>
          <a:bodyPr/>
          <a:lstStyle/>
          <a:p>
            <a:r>
              <a:rPr lang="en-US" dirty="0" smtClean="0"/>
              <a:t>Family Supportive Supervisor Behaviors:</a:t>
            </a:r>
          </a:p>
          <a:p>
            <a:r>
              <a:rPr lang="en-US" dirty="0" smtClean="0"/>
              <a:t>Integrating Company-Specific Examples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2100" y="1905000"/>
            <a:ext cx="8394700" cy="990600"/>
          </a:xfrm>
          <a:prstGeom prst="rect">
            <a:avLst/>
          </a:prstGeom>
          <a:solidFill>
            <a:schemeClr val="accent4">
              <a:lumMod val="40000"/>
              <a:lumOff val="60000"/>
            </a:schemeClr>
          </a:solidFill>
          <a:ln w="12700"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dirty="0" smtClean="0"/>
              <a:t>Family Supportive </a:t>
            </a:r>
            <a:br>
              <a:rPr lang="en-US" dirty="0" smtClean="0"/>
            </a:br>
            <a:r>
              <a:rPr lang="en-US" dirty="0" smtClean="0"/>
              <a:t>Supervisor Behaviors</a:t>
            </a:r>
            <a:endParaRPr lang="en-US" dirty="0"/>
          </a:p>
        </p:txBody>
      </p:sp>
      <p:sp>
        <p:nvSpPr>
          <p:cNvPr id="3" name="Content Placeholder 2"/>
          <p:cNvSpPr>
            <a:spLocks noGrp="1"/>
          </p:cNvSpPr>
          <p:nvPr>
            <p:ph idx="1"/>
          </p:nvPr>
        </p:nvSpPr>
        <p:spPr>
          <a:xfrm>
            <a:off x="457200" y="2057400"/>
            <a:ext cx="8229600" cy="3733800"/>
          </a:xfrm>
        </p:spPr>
        <p:txBody>
          <a:bodyPr/>
          <a:lstStyle/>
          <a:p>
            <a:pPr marL="0" indent="0">
              <a:spcAft>
                <a:spcPts val="1200"/>
              </a:spcAft>
            </a:pPr>
            <a:r>
              <a:rPr lang="en-US" sz="2400" b="1" dirty="0" smtClean="0">
                <a:solidFill>
                  <a:schemeClr val="accent3"/>
                </a:solidFill>
              </a:rPr>
              <a:t>Emotional Support: </a:t>
            </a:r>
            <a:r>
              <a:rPr lang="en-US" sz="2400" dirty="0" smtClean="0">
                <a:solidFill>
                  <a:srgbClr val="464847"/>
                </a:solidFill>
              </a:rPr>
              <a:t>Behaviors that demonstrate a worker is being cared for, and their feelings are being considered</a:t>
            </a:r>
          </a:p>
          <a:p>
            <a:pPr marL="0" indent="0"/>
            <a:r>
              <a:rPr lang="en-US" dirty="0" smtClean="0"/>
              <a:t>Emotionally supportive supervisory behavior examples:</a:t>
            </a:r>
            <a:endParaRPr lang="en-US" sz="2800" dirty="0" smtClean="0"/>
          </a:p>
          <a:p>
            <a:pPr lvl="1"/>
            <a:r>
              <a:rPr lang="en-US" dirty="0" smtClean="0"/>
              <a:t>Increasing face-to-face contact with employees</a:t>
            </a:r>
          </a:p>
          <a:p>
            <a:pPr lvl="1"/>
            <a:r>
              <a:rPr lang="en-US" dirty="0" smtClean="0"/>
              <a:t>Asking how employees are doing</a:t>
            </a:r>
          </a:p>
          <a:p>
            <a:pPr lvl="1"/>
            <a:r>
              <a:rPr lang="en-US" dirty="0" smtClean="0"/>
              <a:t>Communicating genuine concern about employees’ work/life challenges</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2100" y="1905000"/>
            <a:ext cx="8394700" cy="990600"/>
          </a:xfrm>
          <a:prstGeom prst="rect">
            <a:avLst/>
          </a:prstGeom>
          <a:solidFill>
            <a:schemeClr val="accent4">
              <a:lumMod val="40000"/>
              <a:lumOff val="60000"/>
            </a:schemeClr>
          </a:solidFill>
          <a:ln w="12700"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dirty="0" smtClean="0"/>
              <a:t>Family Supportive </a:t>
            </a:r>
            <a:br>
              <a:rPr lang="en-US" dirty="0" smtClean="0"/>
            </a:br>
            <a:r>
              <a:rPr lang="en-US" dirty="0" smtClean="0"/>
              <a:t>Supervisor Behaviors</a:t>
            </a:r>
            <a:endParaRPr lang="en-US" dirty="0"/>
          </a:p>
        </p:txBody>
      </p:sp>
      <p:sp>
        <p:nvSpPr>
          <p:cNvPr id="3" name="Content Placeholder 2"/>
          <p:cNvSpPr>
            <a:spLocks noGrp="1"/>
          </p:cNvSpPr>
          <p:nvPr>
            <p:ph idx="1"/>
          </p:nvPr>
        </p:nvSpPr>
        <p:spPr>
          <a:xfrm>
            <a:off x="457200" y="2057400"/>
            <a:ext cx="8229600" cy="3733800"/>
          </a:xfrm>
        </p:spPr>
        <p:txBody>
          <a:bodyPr/>
          <a:lstStyle/>
          <a:p>
            <a:pPr marL="0" indent="0">
              <a:spcAft>
                <a:spcPts val="1200"/>
              </a:spcAft>
            </a:pPr>
            <a:r>
              <a:rPr lang="en-US" sz="2400" b="1" dirty="0" smtClean="0">
                <a:solidFill>
                  <a:srgbClr val="5E8A26"/>
                </a:solidFill>
              </a:rPr>
              <a:t>Model Healthy Work-Family Behaviors: </a:t>
            </a:r>
            <a:r>
              <a:rPr lang="en-US" sz="2400" dirty="0" smtClean="0">
                <a:solidFill>
                  <a:schemeClr val="tx1"/>
                </a:solidFill>
              </a:rPr>
              <a:t>Actions that show how you are taking care of your own work/like challenges. </a:t>
            </a:r>
          </a:p>
          <a:p>
            <a:r>
              <a:rPr lang="en-US" dirty="0" smtClean="0"/>
              <a:t>Modeling work-family behavior examples: </a:t>
            </a:r>
          </a:p>
          <a:p>
            <a:pPr lvl="1"/>
            <a:r>
              <a:rPr lang="en-US" dirty="0" smtClean="0"/>
              <a:t>Discussing taking time out to attend child school activities.</a:t>
            </a:r>
          </a:p>
          <a:p>
            <a:pPr lvl="1"/>
            <a:r>
              <a:rPr lang="en-US" dirty="0" smtClean="0"/>
              <a:t>Talking about your own family </a:t>
            </a:r>
          </a:p>
          <a:p>
            <a:pPr lvl="1"/>
            <a:r>
              <a:rPr lang="en-US" dirty="0" smtClean="0"/>
              <a:t>Leaving work at reasonable hours; showing that you, too, have a non-work life</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2100" y="1905000"/>
            <a:ext cx="8394700" cy="990600"/>
          </a:xfrm>
          <a:prstGeom prst="rect">
            <a:avLst/>
          </a:prstGeom>
          <a:solidFill>
            <a:schemeClr val="accent4">
              <a:lumMod val="40000"/>
              <a:lumOff val="60000"/>
            </a:schemeClr>
          </a:solidFill>
          <a:ln w="12700"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dirty="0" smtClean="0"/>
              <a:t>Family Supportive </a:t>
            </a:r>
            <a:br>
              <a:rPr lang="en-US" dirty="0" smtClean="0"/>
            </a:br>
            <a:r>
              <a:rPr lang="en-US" dirty="0" smtClean="0"/>
              <a:t>Supervisor Behaviors</a:t>
            </a:r>
            <a:endParaRPr lang="en-US" dirty="0"/>
          </a:p>
        </p:txBody>
      </p:sp>
      <p:sp>
        <p:nvSpPr>
          <p:cNvPr id="3" name="Content Placeholder 2"/>
          <p:cNvSpPr>
            <a:spLocks noGrp="1"/>
          </p:cNvSpPr>
          <p:nvPr>
            <p:ph idx="1"/>
          </p:nvPr>
        </p:nvSpPr>
        <p:spPr>
          <a:xfrm>
            <a:off x="457200" y="2057400"/>
            <a:ext cx="8229600" cy="3733800"/>
          </a:xfrm>
        </p:spPr>
        <p:txBody>
          <a:bodyPr/>
          <a:lstStyle/>
          <a:p>
            <a:pPr marL="0" indent="0">
              <a:spcAft>
                <a:spcPts val="1200"/>
              </a:spcAft>
            </a:pPr>
            <a:r>
              <a:rPr lang="en-US" sz="2400" b="1" dirty="0" smtClean="0">
                <a:solidFill>
                  <a:schemeClr val="accent3"/>
                </a:solidFill>
              </a:rPr>
              <a:t>Help Workers Solve Schedule Conflicts</a:t>
            </a:r>
            <a:r>
              <a:rPr lang="en-US" sz="2400" dirty="0" smtClean="0">
                <a:solidFill>
                  <a:schemeClr val="accent3"/>
                </a:solidFill>
              </a:rPr>
              <a:t>: </a:t>
            </a:r>
            <a:r>
              <a:rPr lang="en-US" sz="2400" dirty="0" smtClean="0">
                <a:solidFill>
                  <a:srgbClr val="464847"/>
                </a:solidFill>
              </a:rPr>
              <a:t>Helping workers manage schedules </a:t>
            </a:r>
          </a:p>
          <a:p>
            <a:pPr marL="0" indent="0"/>
            <a:r>
              <a:rPr lang="en-US" dirty="0" smtClean="0"/>
              <a:t>Working with employees to solve schedule conflict examples: </a:t>
            </a:r>
            <a:endParaRPr lang="en-US" sz="2800" dirty="0" smtClean="0"/>
          </a:p>
          <a:p>
            <a:pPr lvl="1"/>
            <a:r>
              <a:rPr lang="en-US" dirty="0" smtClean="0"/>
              <a:t>Encourage workers to keep availability up to date as their needs change</a:t>
            </a:r>
          </a:p>
          <a:p>
            <a:pPr lvl="1"/>
            <a:r>
              <a:rPr lang="en-US" dirty="0" smtClean="0"/>
              <a:t>Encourage workers to learn new jobs to increase their ability to fill different jobs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2100" y="1905000"/>
            <a:ext cx="8394700" cy="990600"/>
          </a:xfrm>
          <a:prstGeom prst="rect">
            <a:avLst/>
          </a:prstGeom>
          <a:solidFill>
            <a:schemeClr val="accent4">
              <a:lumMod val="40000"/>
              <a:lumOff val="60000"/>
            </a:schemeClr>
          </a:solidFill>
          <a:ln w="12700"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dirty="0" smtClean="0"/>
              <a:t>Family Supportive </a:t>
            </a:r>
            <a:br>
              <a:rPr lang="en-US" dirty="0" smtClean="0"/>
            </a:br>
            <a:r>
              <a:rPr lang="en-US" dirty="0" smtClean="0"/>
              <a:t>Supervisor Behaviors</a:t>
            </a:r>
            <a:endParaRPr lang="en-US" dirty="0"/>
          </a:p>
        </p:txBody>
      </p:sp>
      <p:sp>
        <p:nvSpPr>
          <p:cNvPr id="3" name="Content Placeholder 2"/>
          <p:cNvSpPr>
            <a:spLocks noGrp="1"/>
          </p:cNvSpPr>
          <p:nvPr>
            <p:ph idx="1"/>
          </p:nvPr>
        </p:nvSpPr>
        <p:spPr>
          <a:xfrm>
            <a:off x="457200" y="1905000"/>
            <a:ext cx="8229600" cy="3886200"/>
          </a:xfrm>
        </p:spPr>
        <p:txBody>
          <a:bodyPr/>
          <a:lstStyle/>
          <a:p>
            <a:pPr marL="0" indent="0">
              <a:spcAft>
                <a:spcPts val="1200"/>
              </a:spcAft>
            </a:pPr>
            <a:r>
              <a:rPr lang="en-US" sz="2400" b="1" dirty="0" smtClean="0">
                <a:solidFill>
                  <a:schemeClr val="accent3"/>
                </a:solidFill>
              </a:rPr>
              <a:t>Creative </a:t>
            </a:r>
            <a:r>
              <a:rPr lang="en-US" sz="2400" b="1" dirty="0">
                <a:solidFill>
                  <a:schemeClr val="accent3"/>
                </a:solidFill>
              </a:rPr>
              <a:t>Management:  </a:t>
            </a:r>
            <a:r>
              <a:rPr lang="en-US" sz="2000" b="1" dirty="0">
                <a:solidFill>
                  <a:schemeClr val="tx1"/>
                </a:solidFill>
              </a:rPr>
              <a:t>Being inventive and flexible to plan work </a:t>
            </a:r>
            <a:r>
              <a:rPr lang="en-US" sz="2000" b="1" dirty="0" smtClean="0">
                <a:solidFill>
                  <a:schemeClr val="tx1"/>
                </a:solidFill>
              </a:rPr>
              <a:t>in ways </a:t>
            </a:r>
            <a:r>
              <a:rPr lang="en-US" sz="2000" b="1" dirty="0">
                <a:solidFill>
                  <a:schemeClr val="tx1"/>
                </a:solidFill>
              </a:rPr>
              <a:t>that benefit BOTH employees' lives and workplace </a:t>
            </a:r>
            <a:r>
              <a:rPr lang="en-US" sz="2000" b="1" dirty="0" smtClean="0">
                <a:solidFill>
                  <a:schemeClr val="tx1"/>
                </a:solidFill>
              </a:rPr>
              <a:t>productivity.</a:t>
            </a:r>
          </a:p>
          <a:p>
            <a:pPr marL="0" indent="0">
              <a:spcAft>
                <a:spcPts val="1200"/>
              </a:spcAft>
            </a:pPr>
            <a:r>
              <a:rPr lang="en-US" sz="2000" b="1" dirty="0">
                <a:solidFill>
                  <a:schemeClr val="tx1"/>
                </a:solidFill>
              </a:rPr>
              <a:t>For example: </a:t>
            </a:r>
          </a:p>
          <a:p>
            <a:pPr>
              <a:spcAft>
                <a:spcPts val="1200"/>
              </a:spcAft>
              <a:buFont typeface="Arial" pitchFamily="34" charset="0"/>
              <a:buChar char="•"/>
            </a:pPr>
            <a:r>
              <a:rPr lang="en-US" sz="2000" b="1" dirty="0" smtClean="0">
                <a:solidFill>
                  <a:schemeClr val="tx1"/>
                </a:solidFill>
              </a:rPr>
              <a:t> </a:t>
            </a:r>
            <a:r>
              <a:rPr lang="en-US" sz="2000" b="1" dirty="0">
                <a:solidFill>
                  <a:schemeClr val="tx1"/>
                </a:solidFill>
              </a:rPr>
              <a:t>Asking team members for input about how work can be </a:t>
            </a:r>
            <a:r>
              <a:rPr lang="en-US" sz="2000" b="1" dirty="0" smtClean="0">
                <a:solidFill>
                  <a:schemeClr val="tx1"/>
                </a:solidFill>
              </a:rPr>
              <a:t>organized to </a:t>
            </a:r>
            <a:r>
              <a:rPr lang="en-US" sz="2000" b="1" dirty="0">
                <a:solidFill>
                  <a:schemeClr val="tx1"/>
                </a:solidFill>
              </a:rPr>
              <a:t>benefit both company and family or personal priorities</a:t>
            </a:r>
          </a:p>
          <a:p>
            <a:pPr>
              <a:spcAft>
                <a:spcPts val="1200"/>
              </a:spcAft>
              <a:buFont typeface="Arial" pitchFamily="34" charset="0"/>
              <a:buChar char="•"/>
            </a:pPr>
            <a:r>
              <a:rPr lang="en-US" sz="2000" b="1" dirty="0" smtClean="0">
                <a:solidFill>
                  <a:schemeClr val="tx1"/>
                </a:solidFill>
              </a:rPr>
              <a:t>Implementing </a:t>
            </a:r>
            <a:r>
              <a:rPr lang="en-US" sz="2000" b="1" dirty="0">
                <a:solidFill>
                  <a:schemeClr val="tx1"/>
                </a:solidFill>
              </a:rPr>
              <a:t>new ways of working together that better </a:t>
            </a:r>
            <a:r>
              <a:rPr lang="en-US" sz="2000" b="1" dirty="0" smtClean="0">
                <a:solidFill>
                  <a:schemeClr val="tx1"/>
                </a:solidFill>
              </a:rPr>
              <a:t>support team </a:t>
            </a:r>
            <a:r>
              <a:rPr lang="en-US" sz="2000" b="1" dirty="0">
                <a:solidFill>
                  <a:schemeClr val="tx1"/>
                </a:solidFill>
              </a:rPr>
              <a:t>members' family or personal priorities</a:t>
            </a:r>
          </a:p>
          <a:p>
            <a:pPr marL="0" indent="0">
              <a:spcAft>
                <a:spcPts val="1200"/>
              </a:spcAft>
            </a:pPr>
            <a:endParaRPr lang="en-US" sz="2000" b="1" dirty="0">
              <a:solidFill>
                <a:schemeClr val="tx1"/>
              </a:solidFill>
            </a:endParaRPr>
          </a:p>
        </p:txBody>
      </p:sp>
    </p:spTree>
    <p:extLst>
      <p:ext uri="{BB962C8B-B14F-4D97-AF65-F5344CB8AC3E}">
        <p14:creationId xmlns:p14="http://schemas.microsoft.com/office/powerpoint/2010/main" val="11082472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Family Supportive </a:t>
            </a:r>
            <a:br>
              <a:rPr lang="en-US" dirty="0" smtClean="0"/>
            </a:br>
            <a:r>
              <a:rPr lang="en-US" dirty="0" smtClean="0"/>
              <a:t>Supervisor Behaviors</a:t>
            </a:r>
            <a:endParaRPr lang="en-US" dirty="0"/>
          </a:p>
        </p:txBody>
      </p:sp>
      <p:sp>
        <p:nvSpPr>
          <p:cNvPr id="3" name="Content Placeholder 2"/>
          <p:cNvSpPr>
            <a:spLocks noGrp="1"/>
          </p:cNvSpPr>
          <p:nvPr>
            <p:ph idx="1"/>
          </p:nvPr>
        </p:nvSpPr>
        <p:spPr>
          <a:xfrm>
            <a:off x="457200" y="2057400"/>
            <a:ext cx="8229600" cy="3733800"/>
          </a:xfrm>
        </p:spPr>
        <p:txBody>
          <a:bodyPr/>
          <a:lstStyle/>
          <a:p>
            <a:pPr marL="0" indent="0"/>
            <a:r>
              <a:rPr lang="en-US" dirty="0" smtClean="0"/>
              <a:t>Think strategically about work-life issues: </a:t>
            </a:r>
          </a:p>
          <a:p>
            <a:pPr marL="0" indent="0"/>
            <a:r>
              <a:rPr lang="en-US" sz="2400" dirty="0" smtClean="0">
                <a:solidFill>
                  <a:schemeClr val="tx1"/>
                </a:solidFill>
              </a:rPr>
              <a:t>Implement supervisor behaviors and </a:t>
            </a:r>
            <a:br>
              <a:rPr lang="en-US" sz="2400" dirty="0" smtClean="0">
                <a:solidFill>
                  <a:schemeClr val="tx1"/>
                </a:solidFill>
              </a:rPr>
            </a:br>
            <a:r>
              <a:rPr lang="en-US" sz="2400" dirty="0" smtClean="0">
                <a:solidFill>
                  <a:schemeClr val="tx1"/>
                </a:solidFill>
              </a:rPr>
              <a:t>actions aimed at redesigning work to </a:t>
            </a:r>
            <a:br>
              <a:rPr lang="en-US" sz="2400" dirty="0" smtClean="0">
                <a:solidFill>
                  <a:schemeClr val="tx1"/>
                </a:solidFill>
              </a:rPr>
            </a:br>
            <a:r>
              <a:rPr lang="en-US" sz="2400" dirty="0" smtClean="0">
                <a:solidFill>
                  <a:schemeClr val="tx1"/>
                </a:solidFill>
              </a:rPr>
              <a:t>support the conflicting employee </a:t>
            </a:r>
            <a:br>
              <a:rPr lang="en-US" sz="2400" dirty="0" smtClean="0">
                <a:solidFill>
                  <a:schemeClr val="tx1"/>
                </a:solidFill>
              </a:rPr>
            </a:br>
            <a:r>
              <a:rPr lang="en-US" sz="2400" dirty="0" smtClean="0">
                <a:solidFill>
                  <a:schemeClr val="tx1"/>
                </a:solidFill>
              </a:rPr>
              <a:t>work-life demands in a manner that </a:t>
            </a:r>
            <a:br>
              <a:rPr lang="en-US" sz="2400" dirty="0" smtClean="0">
                <a:solidFill>
                  <a:schemeClr val="tx1"/>
                </a:solidFill>
              </a:rPr>
            </a:br>
            <a:r>
              <a:rPr lang="en-US" sz="2400" dirty="0" smtClean="0">
                <a:solidFill>
                  <a:schemeClr val="tx1"/>
                </a:solidFill>
              </a:rPr>
              <a:t>is a win-win for both employees </a:t>
            </a:r>
            <a:br>
              <a:rPr lang="en-US" sz="2400" dirty="0" smtClean="0">
                <a:solidFill>
                  <a:schemeClr val="tx1"/>
                </a:solidFill>
              </a:rPr>
            </a:br>
            <a:r>
              <a:rPr lang="en-US" sz="2400" dirty="0" smtClean="0">
                <a:solidFill>
                  <a:schemeClr val="tx1"/>
                </a:solidFill>
              </a:rPr>
              <a:t>and employers.</a:t>
            </a:r>
            <a:endParaRPr lang="en-US" sz="2400" dirty="0">
              <a:solidFill>
                <a:schemeClr val="tx1"/>
              </a:solidFill>
            </a:endParaRPr>
          </a:p>
        </p:txBody>
      </p:sp>
      <p:pic>
        <p:nvPicPr>
          <p:cNvPr id="6" name="Picture 5" descr="young woman in apron.jpg"/>
          <p:cNvPicPr>
            <a:picLocks noChangeAspect="1"/>
          </p:cNvPicPr>
          <p:nvPr/>
        </p:nvPicPr>
        <p:blipFill>
          <a:blip r:embed="rId3"/>
          <a:stretch>
            <a:fillRect/>
          </a:stretch>
        </p:blipFill>
        <p:spPr>
          <a:xfrm>
            <a:off x="6184900" y="2868676"/>
            <a:ext cx="2411574" cy="3151124"/>
          </a:xfrm>
          <a:prstGeom prst="rect">
            <a:avLst/>
          </a:prstGeom>
        </p:spPr>
      </p:pic>
      <p:sp>
        <p:nvSpPr>
          <p:cNvPr id="7" name="Rectangle 6"/>
          <p:cNvSpPr/>
          <p:nvPr/>
        </p:nvSpPr>
        <p:spPr>
          <a:xfrm>
            <a:off x="5981700" y="2705100"/>
            <a:ext cx="2413000" cy="3162300"/>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Supervisor strategic behavior examples: </a:t>
            </a:r>
          </a:p>
          <a:p>
            <a:pPr lvl="1"/>
            <a:r>
              <a:rPr lang="en-US" dirty="0" smtClean="0"/>
              <a:t>Communicate and be knowledgeable about your company’s work/life programs (e.g. EAP, Health Care Coach, Adoption Assistance)</a:t>
            </a:r>
          </a:p>
          <a:p>
            <a:pPr lvl="1"/>
            <a:r>
              <a:rPr lang="en-US" dirty="0" smtClean="0"/>
              <a:t>Promote cross-training &amp; back-up systems to cover missed shifts</a:t>
            </a:r>
          </a:p>
          <a:p>
            <a:pPr lvl="1"/>
            <a:r>
              <a:rPr lang="en-US" dirty="0" smtClean="0"/>
              <a:t>Think about the team or department as a whole and relationships with other departments and possible cross training or cross team work can help in getting the job done</a:t>
            </a:r>
          </a:p>
          <a:p>
            <a:endParaRPr lang="en-US" dirty="0"/>
          </a:p>
        </p:txBody>
      </p:sp>
      <p:sp>
        <p:nvSpPr>
          <p:cNvPr id="4" name="Title 1"/>
          <p:cNvSpPr>
            <a:spLocks noGrp="1"/>
          </p:cNvSpPr>
          <p:nvPr>
            <p:ph type="title"/>
          </p:nvPr>
        </p:nvSpPr>
        <p:spPr>
          <a:xfrm>
            <a:off x="457200" y="381000"/>
            <a:ext cx="8229600" cy="1036638"/>
          </a:xfrm>
        </p:spPr>
        <p:txBody>
          <a:bodyPr>
            <a:noAutofit/>
          </a:bodyPr>
          <a:lstStyle/>
          <a:p>
            <a:r>
              <a:rPr lang="en-US" dirty="0" smtClean="0"/>
              <a:t>Family Supportive </a:t>
            </a:r>
            <a:br>
              <a:rPr lang="en-US" dirty="0" smtClean="0"/>
            </a:br>
            <a:r>
              <a:rPr lang="en-US" dirty="0" smtClean="0"/>
              <a:t>Supervisor Behaviors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r>
              <a:rPr lang="en-US" dirty="0" smtClean="0"/>
              <a:t>Communicate and prioritize performance outcomes </a:t>
            </a:r>
          </a:p>
          <a:p>
            <a:endParaRPr lang="en-US" dirty="0"/>
          </a:p>
        </p:txBody>
      </p:sp>
      <p:sp>
        <p:nvSpPr>
          <p:cNvPr id="4" name="Title 1"/>
          <p:cNvSpPr>
            <a:spLocks noGrp="1"/>
          </p:cNvSpPr>
          <p:nvPr>
            <p:ph type="title"/>
          </p:nvPr>
        </p:nvSpPr>
        <p:spPr>
          <a:xfrm>
            <a:off x="457200" y="381000"/>
            <a:ext cx="8229600" cy="1036638"/>
          </a:xfrm>
        </p:spPr>
        <p:txBody>
          <a:bodyPr>
            <a:noAutofit/>
          </a:bodyPr>
          <a:lstStyle/>
          <a:p>
            <a:r>
              <a:rPr lang="en-US" dirty="0" smtClean="0"/>
              <a:t>Family Supportive </a:t>
            </a:r>
            <a:br>
              <a:rPr lang="en-US" dirty="0" smtClean="0"/>
            </a:br>
            <a:r>
              <a:rPr lang="en-US" dirty="0" smtClean="0"/>
              <a:t>Supervisor Behaviors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r>
              <a:rPr lang="en-US" dirty="0" smtClean="0"/>
              <a:t>Improve organization of work processes to facilitate results </a:t>
            </a:r>
            <a:r>
              <a:rPr lang="en-US" b="1" dirty="0" smtClean="0"/>
              <a:t>and </a:t>
            </a:r>
            <a:r>
              <a:rPr lang="en-US" dirty="0" smtClean="0"/>
              <a:t>employee satisfaction </a:t>
            </a:r>
            <a:endParaRPr lang="en-US" dirty="0"/>
          </a:p>
        </p:txBody>
      </p:sp>
      <p:sp>
        <p:nvSpPr>
          <p:cNvPr id="4" name="Title 1"/>
          <p:cNvSpPr>
            <a:spLocks noGrp="1"/>
          </p:cNvSpPr>
          <p:nvPr>
            <p:ph type="title"/>
          </p:nvPr>
        </p:nvSpPr>
        <p:spPr>
          <a:xfrm>
            <a:off x="457200" y="381000"/>
            <a:ext cx="8229600" cy="1036638"/>
          </a:xfrm>
        </p:spPr>
        <p:txBody>
          <a:bodyPr>
            <a:noAutofit/>
          </a:bodyPr>
          <a:lstStyle/>
          <a:p>
            <a:r>
              <a:rPr lang="en-US" dirty="0" smtClean="0"/>
              <a:t>Family Supportive </a:t>
            </a:r>
            <a:br>
              <a:rPr lang="en-US" dirty="0" smtClean="0"/>
            </a:br>
            <a:r>
              <a:rPr lang="en-US" dirty="0" smtClean="0"/>
              <a:t>Supervisor Behaviors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FSST important?</a:t>
            </a:r>
          </a:p>
        </p:txBody>
      </p:sp>
      <p:sp>
        <p:nvSpPr>
          <p:cNvPr id="3" name="Content Placeholder 2"/>
          <p:cNvSpPr>
            <a:spLocks noGrp="1"/>
          </p:cNvSpPr>
          <p:nvPr>
            <p:ph idx="1"/>
          </p:nvPr>
        </p:nvSpPr>
        <p:spPr>
          <a:xfrm>
            <a:off x="457200" y="1981199"/>
            <a:ext cx="8229600" cy="4502727"/>
          </a:xfrm>
        </p:spPr>
        <p:txBody>
          <a:bodyPr/>
          <a:lstStyle/>
          <a:p>
            <a:pPr marL="457200" indent="-457200">
              <a:buFont typeface="Arial" pitchFamily="34" charset="0"/>
              <a:buChar char="•"/>
            </a:pPr>
            <a:r>
              <a:rPr lang="en-US" sz="2400" dirty="0" smtClean="0"/>
              <a:t>In </a:t>
            </a:r>
            <a:r>
              <a:rPr lang="en-US" sz="2400" dirty="0"/>
              <a:t>a 2008 nationally representative study, it was found that 42% of employed Americans have provided elder care in the past 5 </a:t>
            </a:r>
            <a:r>
              <a:rPr lang="en-US" sz="2400" dirty="0" smtClean="0"/>
              <a:t>years</a:t>
            </a:r>
            <a:r>
              <a:rPr lang="en-US" sz="2400" baseline="30000" dirty="0" smtClean="0">
                <a:solidFill>
                  <a:srgbClr val="133A4E"/>
                </a:solidFill>
              </a:rPr>
              <a:t> 1</a:t>
            </a:r>
          </a:p>
          <a:p>
            <a:pPr marL="457200" indent="-457200">
              <a:buFont typeface="Arial" pitchFamily="34" charset="0"/>
              <a:buChar char="•"/>
            </a:pPr>
            <a:r>
              <a:rPr lang="en-US" sz="2400" dirty="0" smtClean="0"/>
              <a:t>Low </a:t>
            </a:r>
            <a:r>
              <a:rPr lang="en-US" sz="2400" dirty="0"/>
              <a:t>wage employees are just as likely to have caregiving responsibilities as higher-wage employees, but have fewer financial resources with which to meet these </a:t>
            </a:r>
            <a:r>
              <a:rPr lang="en-US" sz="2400" dirty="0" smtClean="0"/>
              <a:t>responsibilities</a:t>
            </a:r>
            <a:r>
              <a:rPr lang="en-US" sz="2400" baseline="30000" dirty="0" smtClean="0">
                <a:solidFill>
                  <a:srgbClr val="133A4E"/>
                </a:solidFill>
              </a:rPr>
              <a:t>1</a:t>
            </a:r>
          </a:p>
          <a:p>
            <a:pPr marL="457200" lvl="0" indent="-457200">
              <a:buFont typeface="Arial" pitchFamily="34" charset="0"/>
              <a:buChar char="•"/>
            </a:pPr>
            <a:r>
              <a:rPr lang="en-US" sz="2400" dirty="0">
                <a:solidFill>
                  <a:srgbClr val="133A4E"/>
                </a:solidFill>
              </a:rPr>
              <a:t>Between 9% and 13% of US households are made up of dual earner, sandwiched generation couples</a:t>
            </a:r>
            <a:r>
              <a:rPr lang="en-US" sz="2400" baseline="30000" dirty="0">
                <a:solidFill>
                  <a:srgbClr val="133A4E"/>
                </a:solidFill>
              </a:rPr>
              <a:t> 2</a:t>
            </a:r>
            <a:r>
              <a:rPr lang="en-US" sz="2400" dirty="0">
                <a:solidFill>
                  <a:srgbClr val="133A4E"/>
                </a:solidFill>
              </a:rPr>
              <a:t> </a:t>
            </a:r>
          </a:p>
          <a:p>
            <a:pPr marL="457200" indent="-457200">
              <a:buFont typeface="Arial" pitchFamily="34" charset="0"/>
              <a:buChar char="•"/>
            </a:pPr>
            <a:endParaRPr lang="en-US" sz="2400" baseline="30000" dirty="0" smtClean="0">
              <a:solidFill>
                <a:srgbClr val="133A4E"/>
              </a:solidFill>
            </a:endParaRPr>
          </a:p>
          <a:p>
            <a:pPr marL="0" indent="0">
              <a:spcBef>
                <a:spcPts val="0"/>
              </a:spcBef>
            </a:pPr>
            <a:r>
              <a:rPr lang="en-US" sz="1000" dirty="0"/>
              <a:t>	</a:t>
            </a:r>
            <a:r>
              <a:rPr lang="en-US" sz="1000" dirty="0" smtClean="0">
                <a:solidFill>
                  <a:srgbClr val="464847"/>
                </a:solidFill>
              </a:rPr>
              <a:t>1 </a:t>
            </a:r>
            <a:r>
              <a:rPr lang="en-US" sz="1000" dirty="0">
                <a:solidFill>
                  <a:srgbClr val="464847"/>
                </a:solidFill>
              </a:rPr>
              <a:t>Families and Work Institute, </a:t>
            </a:r>
            <a:r>
              <a:rPr lang="en-US" sz="1000" dirty="0" smtClean="0">
                <a:solidFill>
                  <a:srgbClr val="464847"/>
                </a:solidFill>
              </a:rPr>
              <a:t>2008</a:t>
            </a:r>
          </a:p>
          <a:p>
            <a:pPr marL="0" indent="0">
              <a:spcBef>
                <a:spcPts val="0"/>
              </a:spcBef>
            </a:pPr>
            <a:r>
              <a:rPr lang="en-US" sz="1000" dirty="0" smtClean="0">
                <a:solidFill>
                  <a:srgbClr val="464847"/>
                </a:solidFill>
              </a:rPr>
              <a:t>	2 Neal &amp; Hammer (2007)</a:t>
            </a:r>
            <a:endParaRPr lang="en-US" sz="1000" dirty="0">
              <a:solidFill>
                <a:srgbClr val="464847"/>
              </a:solidFill>
            </a:endParaRPr>
          </a:p>
          <a:p>
            <a:pPr marL="0" indent="0"/>
            <a:endParaRPr lang="en-US" dirty="0" smtClean="0"/>
          </a:p>
          <a:p>
            <a:pPr marL="457200" indent="-457200">
              <a:buFont typeface="Arial" pitchFamily="34" charset="0"/>
              <a:buChar char="•"/>
            </a:pPr>
            <a:endParaRPr lang="en-US" dirty="0"/>
          </a:p>
        </p:txBody>
      </p:sp>
    </p:spTree>
    <p:extLst>
      <p:ext uri="{BB962C8B-B14F-4D97-AF65-F5344CB8AC3E}">
        <p14:creationId xmlns:p14="http://schemas.microsoft.com/office/powerpoint/2010/main" val="7910155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656015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457200" y="1724891"/>
            <a:ext cx="8229600" cy="4634345"/>
          </a:xfrm>
        </p:spPr>
        <p:txBody>
          <a:bodyPr/>
          <a:lstStyle/>
          <a:p>
            <a:pPr>
              <a:buFont typeface="Arial" pitchFamily="34" charset="0"/>
              <a:buChar char="•"/>
            </a:pPr>
            <a:r>
              <a:rPr lang="en-US" sz="2000" dirty="0"/>
              <a:t>Training managers and supervisors to be more supportive of work and family. </a:t>
            </a:r>
            <a:endParaRPr lang="en-US" sz="2000" dirty="0" smtClean="0"/>
          </a:p>
          <a:p>
            <a:endParaRPr lang="en-US" sz="2000" dirty="0"/>
          </a:p>
          <a:p>
            <a:pPr>
              <a:buFont typeface="Arial" pitchFamily="34" charset="0"/>
              <a:buChar char="•"/>
            </a:pPr>
            <a:r>
              <a:rPr lang="en-US" sz="2000" dirty="0" smtClean="0"/>
              <a:t>Giving </a:t>
            </a:r>
            <a:r>
              <a:rPr lang="en-US" sz="2000" dirty="0"/>
              <a:t>workers more control over their work hours. Increased control over when, where, and how work gets done is related to improved health behaviors. </a:t>
            </a:r>
            <a:endParaRPr lang="en-US" sz="2000" dirty="0" smtClean="0"/>
          </a:p>
          <a:p>
            <a:pPr marL="0" indent="0">
              <a:buNone/>
            </a:pPr>
            <a:endParaRPr lang="en-US" sz="2000" dirty="0" smtClean="0"/>
          </a:p>
          <a:p>
            <a:pPr>
              <a:buFont typeface="Arial" pitchFamily="34" charset="0"/>
              <a:buChar char="•"/>
            </a:pPr>
            <a:r>
              <a:rPr lang="en-US" sz="2000" dirty="0"/>
              <a:t>Creating a resource guide for employees and their families</a:t>
            </a:r>
            <a:r>
              <a:rPr lang="en-US" sz="2000" dirty="0" smtClean="0"/>
              <a:t>.</a:t>
            </a:r>
          </a:p>
          <a:p>
            <a:pPr marL="0" indent="0">
              <a:buNone/>
            </a:pPr>
            <a:endParaRPr lang="en-US" sz="2000" dirty="0" smtClean="0"/>
          </a:p>
          <a:p>
            <a:pPr>
              <a:buFont typeface="Arial" pitchFamily="34" charset="0"/>
              <a:buChar char="•"/>
            </a:pPr>
            <a:r>
              <a:rPr lang="en-US" sz="2000" dirty="0"/>
              <a:t>Being a role model. Take some time off to be with your own family to show your employees you know this should be a priority for them as well.</a:t>
            </a:r>
            <a:endParaRPr lang="en-US" sz="2000" dirty="0" smtClean="0"/>
          </a:p>
          <a:p>
            <a:pPr>
              <a:buFont typeface="Arial" pitchFamily="34" charset="0"/>
              <a:buChar char="•"/>
            </a:pPr>
            <a:r>
              <a:rPr lang="en-US" sz="2000" dirty="0"/>
              <a:t>Encouraging and supporting flexible schedules. </a:t>
            </a:r>
          </a:p>
        </p:txBody>
      </p:sp>
    </p:spTree>
    <p:extLst>
      <p:ext uri="{BB962C8B-B14F-4D97-AF65-F5344CB8AC3E}">
        <p14:creationId xmlns:p14="http://schemas.microsoft.com/office/powerpoint/2010/main" val="248234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FSST important?</a:t>
            </a:r>
            <a:endParaRPr lang="en-US" dirty="0"/>
          </a:p>
        </p:txBody>
      </p:sp>
      <p:sp>
        <p:nvSpPr>
          <p:cNvPr id="3" name="Content Placeholder 2"/>
          <p:cNvSpPr>
            <a:spLocks noGrp="1"/>
          </p:cNvSpPr>
          <p:nvPr>
            <p:ph idx="1"/>
          </p:nvPr>
        </p:nvSpPr>
        <p:spPr>
          <a:xfrm>
            <a:off x="457200" y="1981200"/>
            <a:ext cx="7797800" cy="3733800"/>
          </a:xfrm>
        </p:spPr>
        <p:txBody>
          <a:bodyPr/>
          <a:lstStyle/>
          <a:p>
            <a:r>
              <a:rPr lang="en-US" dirty="0" smtClean="0"/>
              <a:t>Elder care issues and other stressors:</a:t>
            </a:r>
          </a:p>
          <a:p>
            <a:pPr marL="0" lvl="1" indent="0">
              <a:buNone/>
            </a:pPr>
            <a:r>
              <a:rPr lang="en-US" dirty="0" smtClean="0"/>
              <a:t>A survey of HR professionals about their employees revealed the following: </a:t>
            </a:r>
          </a:p>
          <a:p>
            <a:pPr lvl="1"/>
            <a:r>
              <a:rPr lang="en-US" dirty="0" smtClean="0"/>
              <a:t>15% deal with elder care issues</a:t>
            </a:r>
          </a:p>
          <a:p>
            <a:pPr lvl="1"/>
            <a:r>
              <a:rPr lang="en-US" dirty="0" smtClean="0"/>
              <a:t>59% missed a full day from work</a:t>
            </a:r>
          </a:p>
          <a:p>
            <a:pPr lvl="1"/>
            <a:r>
              <a:rPr lang="en-US" dirty="0" smtClean="0"/>
              <a:t>44% encountered workday interruptions</a:t>
            </a:r>
            <a:endParaRPr lang="en-US" sz="2000" dirty="0" smtClean="0"/>
          </a:p>
          <a:p>
            <a:pPr lvl="1"/>
            <a:r>
              <a:rPr lang="en-US" dirty="0" smtClean="0"/>
              <a:t>29% had stress-related health problems </a:t>
            </a:r>
          </a:p>
          <a:p>
            <a:pPr lvl="1"/>
            <a:r>
              <a:rPr lang="en-US" dirty="0" smtClean="0"/>
              <a:t>16% of all respondents said they had experienced turnover or attrition due to elder care issues</a:t>
            </a:r>
            <a:endParaRPr lang="en-US" sz="4000" dirty="0" smtClean="0"/>
          </a:p>
          <a:p>
            <a:pPr lvl="1"/>
            <a:endParaRPr lang="en-US" dirty="0"/>
          </a:p>
        </p:txBody>
      </p:sp>
      <p:sp>
        <p:nvSpPr>
          <p:cNvPr id="6" name="TextBox 5"/>
          <p:cNvSpPr txBox="1"/>
          <p:nvPr/>
        </p:nvSpPr>
        <p:spPr>
          <a:xfrm>
            <a:off x="1168400" y="6150689"/>
            <a:ext cx="5778500" cy="246221"/>
          </a:xfrm>
          <a:prstGeom prst="rect">
            <a:avLst/>
          </a:prstGeom>
          <a:noFill/>
        </p:spPr>
        <p:txBody>
          <a:bodyPr wrap="square" rtlCol="0">
            <a:spAutoFit/>
          </a:bodyPr>
          <a:lstStyle/>
          <a:p>
            <a:r>
              <a:rPr lang="en-US" sz="1000" dirty="0" smtClean="0"/>
              <a:t>Source: SHRM 2003 Elder Care Survey</a:t>
            </a:r>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om w little girl crop.jpg"/>
          <p:cNvPicPr>
            <a:picLocks noChangeAspect="1"/>
          </p:cNvPicPr>
          <p:nvPr/>
        </p:nvPicPr>
        <p:blipFill>
          <a:blip r:embed="rId3"/>
          <a:stretch>
            <a:fillRect/>
          </a:stretch>
        </p:blipFill>
        <p:spPr>
          <a:xfrm>
            <a:off x="6597650" y="2133600"/>
            <a:ext cx="2390775" cy="3187700"/>
          </a:xfrm>
          <a:prstGeom prst="rect">
            <a:avLst/>
          </a:prstGeom>
        </p:spPr>
      </p:pic>
      <p:sp>
        <p:nvSpPr>
          <p:cNvPr id="2" name="Title 1"/>
          <p:cNvSpPr>
            <a:spLocks noGrp="1"/>
          </p:cNvSpPr>
          <p:nvPr>
            <p:ph type="title"/>
          </p:nvPr>
        </p:nvSpPr>
        <p:spPr/>
        <p:txBody>
          <a:bodyPr/>
          <a:lstStyle/>
          <a:p>
            <a:r>
              <a:rPr lang="en-US" dirty="0" smtClean="0"/>
              <a:t>Why is FSST important?</a:t>
            </a:r>
            <a:endParaRPr lang="en-US" dirty="0"/>
          </a:p>
        </p:txBody>
      </p:sp>
      <p:sp>
        <p:nvSpPr>
          <p:cNvPr id="3" name="Content Placeholder 2"/>
          <p:cNvSpPr>
            <a:spLocks noGrp="1"/>
          </p:cNvSpPr>
          <p:nvPr>
            <p:ph idx="1"/>
          </p:nvPr>
        </p:nvSpPr>
        <p:spPr>
          <a:xfrm>
            <a:off x="457200" y="1981200"/>
            <a:ext cx="5676900" cy="3733800"/>
          </a:xfrm>
        </p:spPr>
        <p:txBody>
          <a:bodyPr/>
          <a:lstStyle/>
          <a:p>
            <a:pPr marL="0" indent="0"/>
            <a:r>
              <a:rPr lang="en-US" dirty="0" smtClean="0"/>
              <a:t>Child care is unaffordable </a:t>
            </a:r>
            <a:br>
              <a:rPr lang="en-US" dirty="0" smtClean="0"/>
            </a:br>
            <a:r>
              <a:rPr lang="en-US" dirty="0" smtClean="0"/>
              <a:t>for many workers:</a:t>
            </a:r>
          </a:p>
          <a:p>
            <a:pPr lvl="1"/>
            <a:r>
              <a:rPr lang="en-US" dirty="0" smtClean="0"/>
              <a:t> Low wage workers have significantly less access to child care resources and referral services and employer-provided financial assistance for purchasing child care </a:t>
            </a:r>
            <a:endParaRPr lang="en-US" sz="2000" dirty="0" smtClean="0"/>
          </a:p>
          <a:p>
            <a:pPr lvl="1"/>
            <a:r>
              <a:rPr lang="en-US" dirty="0" smtClean="0"/>
              <a:t>In 2000, 14% of all eligible children received child care subsidies</a:t>
            </a:r>
            <a:endParaRPr lang="en-US" sz="2000" dirty="0" smtClean="0"/>
          </a:p>
          <a:p>
            <a:pPr lvl="1"/>
            <a:endParaRPr lang="en-US" dirty="0"/>
          </a:p>
        </p:txBody>
      </p:sp>
      <p:sp>
        <p:nvSpPr>
          <p:cNvPr id="5" name="TextBox 4"/>
          <p:cNvSpPr txBox="1"/>
          <p:nvPr/>
        </p:nvSpPr>
        <p:spPr>
          <a:xfrm>
            <a:off x="1168400" y="6150689"/>
            <a:ext cx="5778500" cy="246221"/>
          </a:xfrm>
          <a:prstGeom prst="rect">
            <a:avLst/>
          </a:prstGeom>
          <a:noFill/>
        </p:spPr>
        <p:txBody>
          <a:bodyPr wrap="square" rtlCol="0">
            <a:spAutoFit/>
          </a:bodyPr>
          <a:lstStyle/>
          <a:p>
            <a:r>
              <a:rPr lang="en-US" sz="1000" dirty="0" smtClean="0"/>
              <a:t>Source: The Finance Project, 2005</a:t>
            </a:r>
            <a:endParaRPr lang="en-US" sz="1000" dirty="0"/>
          </a:p>
        </p:txBody>
      </p:sp>
      <p:sp>
        <p:nvSpPr>
          <p:cNvPr id="8" name="Rectangle 7"/>
          <p:cNvSpPr/>
          <p:nvPr/>
        </p:nvSpPr>
        <p:spPr>
          <a:xfrm>
            <a:off x="6438900" y="1981200"/>
            <a:ext cx="2413000" cy="3162300"/>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FSST important? </a:t>
            </a:r>
            <a:endParaRPr lang="en-US" dirty="0"/>
          </a:p>
        </p:txBody>
      </p:sp>
      <p:sp>
        <p:nvSpPr>
          <p:cNvPr id="3" name="Content Placeholder 2"/>
          <p:cNvSpPr>
            <a:spLocks noGrp="1"/>
          </p:cNvSpPr>
          <p:nvPr>
            <p:ph idx="1"/>
          </p:nvPr>
        </p:nvSpPr>
        <p:spPr/>
        <p:txBody>
          <a:bodyPr/>
          <a:lstStyle/>
          <a:p>
            <a:r>
              <a:rPr lang="en-US" dirty="0" smtClean="0"/>
              <a:t>Workers have many stressors</a:t>
            </a:r>
          </a:p>
          <a:p>
            <a:pPr marL="0" lvl="1" indent="0">
              <a:buNone/>
            </a:pPr>
            <a:r>
              <a:rPr lang="en-US" dirty="0" smtClean="0"/>
              <a:t>“Workers in the low-wage labor market face several challenges. Low earning, coupled with transportation, childcare, and other work-related expenses, can leave families with little disposable income to meet basic needs.” </a:t>
            </a:r>
            <a:endParaRPr lang="en-US" dirty="0"/>
          </a:p>
        </p:txBody>
      </p:sp>
      <p:sp>
        <p:nvSpPr>
          <p:cNvPr id="4" name="TextBox 3"/>
          <p:cNvSpPr txBox="1"/>
          <p:nvPr/>
        </p:nvSpPr>
        <p:spPr>
          <a:xfrm>
            <a:off x="457200" y="6150689"/>
            <a:ext cx="5778500" cy="246221"/>
          </a:xfrm>
          <a:prstGeom prst="rect">
            <a:avLst/>
          </a:prstGeom>
          <a:noFill/>
        </p:spPr>
        <p:txBody>
          <a:bodyPr wrap="square" rtlCol="0">
            <a:spAutoFit/>
          </a:bodyPr>
          <a:lstStyle/>
          <a:p>
            <a:r>
              <a:rPr lang="en-US" sz="1000" dirty="0" smtClean="0"/>
              <a:t>Source: The Finance Project, 2005</a:t>
            </a:r>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FSST important?</a:t>
            </a:r>
            <a:endParaRPr lang="en-US" dirty="0"/>
          </a:p>
        </p:txBody>
      </p:sp>
      <p:sp>
        <p:nvSpPr>
          <p:cNvPr id="3" name="Content Placeholder 2"/>
          <p:cNvSpPr>
            <a:spLocks noGrp="1"/>
          </p:cNvSpPr>
          <p:nvPr>
            <p:ph idx="1"/>
          </p:nvPr>
        </p:nvSpPr>
        <p:spPr>
          <a:xfrm>
            <a:off x="457200" y="1786845"/>
            <a:ext cx="8229600" cy="3733800"/>
          </a:xfrm>
        </p:spPr>
        <p:txBody>
          <a:bodyPr/>
          <a:lstStyle/>
          <a:p>
            <a:r>
              <a:rPr lang="en-US" dirty="0" smtClean="0"/>
              <a:t>Quick facts on changes in work hours:</a:t>
            </a:r>
          </a:p>
          <a:p>
            <a:pPr lvl="1"/>
            <a:r>
              <a:rPr lang="en-US" sz="2000" dirty="0" smtClean="0"/>
              <a:t>Many supervisors work more than 40 hours per week, which makes it difficult to find a balance between job demands and family activities.</a:t>
            </a:r>
          </a:p>
          <a:p>
            <a:pPr lvl="1"/>
            <a:r>
              <a:rPr lang="en-US" sz="2000" dirty="0" smtClean="0"/>
              <a:t> More than 1/3 of working women with partners or spouses work different shifts than their partner or spouse.</a:t>
            </a:r>
          </a:p>
          <a:p>
            <a:pPr lvl="1"/>
            <a:r>
              <a:rPr lang="en-US" sz="2000" dirty="0" smtClean="0"/>
              <a:t> 68% of married working mothers work 40+ hours a week compared to 60% of women without children.</a:t>
            </a:r>
          </a:p>
          <a:p>
            <a:pPr lvl="1"/>
            <a:r>
              <a:rPr lang="en-US" sz="2000" dirty="0" smtClean="0"/>
              <a:t> 30% of working women work nontraditional shifts, including nights and weekends.</a:t>
            </a:r>
          </a:p>
          <a:p>
            <a:pPr lvl="1"/>
            <a:r>
              <a:rPr lang="en-US" sz="2000" dirty="0" smtClean="0"/>
              <a:t> 80% of men work more than 40 hours a week.</a:t>
            </a:r>
          </a:p>
          <a:p>
            <a:pPr lvl="1"/>
            <a:r>
              <a:rPr lang="en-US" sz="2000" dirty="0" smtClean="0"/>
              <a:t> Men and women who work overtime (more than 40 hours) average an additional 6.63 hours a week.</a:t>
            </a:r>
          </a:p>
          <a:p>
            <a:r>
              <a:rPr lang="en-US" dirty="0" smtClean="0"/>
              <a:t> </a:t>
            </a:r>
            <a:endParaRPr lang="en-US" sz="2800" dirty="0" smtClean="0"/>
          </a:p>
          <a:p>
            <a:pPr lvl="1"/>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SST">
      <a:dk1>
        <a:srgbClr val="464847"/>
      </a:dk1>
      <a:lt1>
        <a:sysClr val="window" lastClr="FFFFFF"/>
      </a:lt1>
      <a:dk2>
        <a:srgbClr val="133A4E"/>
      </a:dk2>
      <a:lt2>
        <a:srgbClr val="D0E5DD"/>
      </a:lt2>
      <a:accent1>
        <a:srgbClr val="DE6422"/>
      </a:accent1>
      <a:accent2>
        <a:srgbClr val="005F91"/>
      </a:accent2>
      <a:accent3>
        <a:srgbClr val="5E8A26"/>
      </a:accent3>
      <a:accent4>
        <a:srgbClr val="ABA081"/>
      </a:accent4>
      <a:accent5>
        <a:srgbClr val="FFFFFF"/>
      </a:accent5>
      <a:accent6>
        <a:srgbClr val="FFFFFF"/>
      </a:accent6>
      <a:hlink>
        <a:srgbClr val="005F91"/>
      </a:hlink>
      <a:folHlink>
        <a:srgbClr val="5E8A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2100</TotalTime>
  <Words>3686</Words>
  <Application>Microsoft Office PowerPoint</Application>
  <PresentationFormat>On-screen Show (4:3)</PresentationFormat>
  <Paragraphs>507</Paragraphs>
  <Slides>51</Slides>
  <Notes>39</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What will you learn?</vt:lpstr>
      <vt:lpstr>Why is FSST Important?</vt:lpstr>
      <vt:lpstr>Why is FSST important?</vt:lpstr>
      <vt:lpstr>Why is FSST important?</vt:lpstr>
      <vt:lpstr>Why is FSST important?</vt:lpstr>
      <vt:lpstr>Why is FSST important?</vt:lpstr>
      <vt:lpstr>Why is FSST important? </vt:lpstr>
      <vt:lpstr>Why is FSST important?</vt:lpstr>
      <vt:lpstr>PowerPoint Presentation</vt:lpstr>
      <vt:lpstr>Defining Family and Non-Work  Aspects of Life </vt:lpstr>
      <vt:lpstr>Defining Family and Non-Work  Aspects of Life </vt:lpstr>
      <vt:lpstr>Defining Family and Non-Work  Aspects of Life </vt:lpstr>
      <vt:lpstr>PowerPoint Presentation</vt:lpstr>
      <vt:lpstr>Costs to the Employees</vt:lpstr>
      <vt:lpstr>Costs to the Employees</vt:lpstr>
      <vt:lpstr>Costs to the Employees</vt:lpstr>
      <vt:lpstr>Costs to the Employees</vt:lpstr>
      <vt:lpstr>PowerPoint Presentation</vt:lpstr>
      <vt:lpstr>Costs to Employers</vt:lpstr>
      <vt:lpstr>Costs to Employers</vt:lpstr>
      <vt:lpstr>Costs to Employers</vt:lpstr>
      <vt:lpstr>PowerPoint Presentation</vt:lpstr>
      <vt:lpstr>Flexibility and Employer Support</vt:lpstr>
      <vt:lpstr>Flexibility and Employer Support</vt:lpstr>
      <vt:lpstr>PowerPoint Presentation</vt:lpstr>
      <vt:lpstr>The Work-Family Survey</vt:lpstr>
      <vt:lpstr>The Work-Family Survey</vt:lpstr>
      <vt:lpstr>The Work-Family Survey</vt:lpstr>
      <vt:lpstr>The Work-Family Survey</vt:lpstr>
      <vt:lpstr>The Work-Family Survey</vt:lpstr>
      <vt:lpstr>The Work-Family Survey </vt:lpstr>
      <vt:lpstr>The Work-Family Survey</vt:lpstr>
      <vt:lpstr>PowerPoint Presentation</vt:lpstr>
      <vt:lpstr>ABC Company Work-Life Policies</vt:lpstr>
      <vt:lpstr>PowerPoint Presentation</vt:lpstr>
      <vt:lpstr>Recommendations</vt:lpstr>
      <vt:lpstr>Recommendations</vt:lpstr>
      <vt:lpstr>Steps to Take</vt:lpstr>
      <vt:lpstr>Steps to Take</vt:lpstr>
      <vt:lpstr>PowerPoint Presentation</vt:lpstr>
      <vt:lpstr>Family Supportive  Supervisor Behaviors</vt:lpstr>
      <vt:lpstr>Family Supportive  Supervisor Behaviors</vt:lpstr>
      <vt:lpstr>Family Supportive  Supervisor Behaviors</vt:lpstr>
      <vt:lpstr>Family Supportive  Supervisor Behaviors</vt:lpstr>
      <vt:lpstr>Family Supportive  Supervisor Behaviors</vt:lpstr>
      <vt:lpstr>Family Supportive  Supervisor Behaviors</vt:lpstr>
      <vt:lpstr>Family Supportive  Supervisor Behaviors</vt:lpstr>
      <vt:lpstr>Family Supportive  Supervisor Behaviors</vt:lpstr>
      <vt:lpstr>PowerPoint Presentation</vt:lpstr>
      <vt:lpstr>Recommendations</vt:lpstr>
    </vt:vector>
  </TitlesOfParts>
  <Company>Unbridled Creative Consulting &amp; Design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Kindy Pool</dc:creator>
  <cp:lastModifiedBy>Leslie Hammer</cp:lastModifiedBy>
  <cp:revision>74</cp:revision>
  <dcterms:created xsi:type="dcterms:W3CDTF">2012-01-27T23:58:06Z</dcterms:created>
  <dcterms:modified xsi:type="dcterms:W3CDTF">2013-03-17T23:12:38Z</dcterms:modified>
</cp:coreProperties>
</file>